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803397" y="3180165"/>
            <a:ext cx="10681206" cy="5585326"/>
          </a:xfrm>
          <a:prstGeom prst="rect">
            <a:avLst/>
          </a:prstGeom>
        </p:spPr>
        <p:txBody>
          <a:bodyPr anchor="t" rtlCol="false" tIns="0" lIns="0" bIns="0" rIns="0">
            <a:spAutoFit/>
          </a:bodyPr>
          <a:lstStyle/>
          <a:p>
            <a:pPr algn="ctr">
              <a:lnSpc>
                <a:spcPts val="13880"/>
              </a:lnSpc>
            </a:pPr>
            <a:r>
              <a:rPr lang="en-US" sz="19279">
                <a:solidFill>
                  <a:srgbClr val="FF3131"/>
                </a:solidFill>
                <a:latin typeface="Computer Says No"/>
              </a:rPr>
              <a:t>SPOILER BLOCKER EXTENSION</a:t>
            </a:r>
          </a:p>
        </p:txBody>
      </p:sp>
      <p:sp>
        <p:nvSpPr>
          <p:cNvPr name="Freeform 3" id="3"/>
          <p:cNvSpPr/>
          <p:nvPr/>
        </p:nvSpPr>
        <p:spPr>
          <a:xfrm flipH="false" flipV="false" rot="0">
            <a:off x="2875066" y="3320748"/>
            <a:ext cx="1856662" cy="1856662"/>
          </a:xfrm>
          <a:custGeom>
            <a:avLst/>
            <a:gdLst/>
            <a:ahLst/>
            <a:cxnLst/>
            <a:rect r="r" b="b" t="t" l="l"/>
            <a:pathLst>
              <a:path h="1856662" w="1856662">
                <a:moveTo>
                  <a:pt x="0" y="0"/>
                </a:moveTo>
                <a:lnTo>
                  <a:pt x="1856662" y="0"/>
                </a:lnTo>
                <a:lnTo>
                  <a:pt x="1856662" y="1856663"/>
                </a:lnTo>
                <a:lnTo>
                  <a:pt x="0" y="1856663"/>
                </a:lnTo>
                <a:lnTo>
                  <a:pt x="0" y="0"/>
                </a:lnTo>
                <a:close/>
              </a:path>
            </a:pathLst>
          </a:custGeom>
          <a:blipFill>
            <a:blip r:embed="rId2"/>
            <a:stretch>
              <a:fillRect l="0" t="0" r="0" b="0"/>
            </a:stretch>
          </a:blipFill>
        </p:spPr>
      </p:sp>
      <p:sp>
        <p:nvSpPr>
          <p:cNvPr name="Freeform 4" id="4"/>
          <p:cNvSpPr/>
          <p:nvPr/>
        </p:nvSpPr>
        <p:spPr>
          <a:xfrm flipH="false" flipV="false" rot="0">
            <a:off x="12259292" y="7149493"/>
            <a:ext cx="6173003" cy="2469201"/>
          </a:xfrm>
          <a:custGeom>
            <a:avLst/>
            <a:gdLst/>
            <a:ahLst/>
            <a:cxnLst/>
            <a:rect r="r" b="b" t="t" l="l"/>
            <a:pathLst>
              <a:path h="2469201" w="6173003">
                <a:moveTo>
                  <a:pt x="0" y="0"/>
                </a:moveTo>
                <a:lnTo>
                  <a:pt x="6173002" y="0"/>
                </a:lnTo>
                <a:lnTo>
                  <a:pt x="6173002" y="2469202"/>
                </a:lnTo>
                <a:lnTo>
                  <a:pt x="0" y="2469202"/>
                </a:lnTo>
                <a:lnTo>
                  <a:pt x="0" y="0"/>
                </a:lnTo>
                <a:close/>
              </a:path>
            </a:pathLst>
          </a:custGeom>
          <a:blipFill>
            <a:blip r:embed="rId3"/>
            <a:stretch>
              <a:fillRect l="0" t="0" r="0" b="0"/>
            </a:stretch>
          </a:blipFill>
        </p:spPr>
      </p:sp>
      <p:sp>
        <p:nvSpPr>
          <p:cNvPr name="TextBox 5" id="5"/>
          <p:cNvSpPr txBox="true"/>
          <p:nvPr/>
        </p:nvSpPr>
        <p:spPr>
          <a:xfrm rot="0">
            <a:off x="5114663" y="2286527"/>
            <a:ext cx="8058674" cy="771668"/>
          </a:xfrm>
          <a:prstGeom prst="rect">
            <a:avLst/>
          </a:prstGeom>
        </p:spPr>
        <p:txBody>
          <a:bodyPr anchor="t" rtlCol="false" tIns="0" lIns="0" bIns="0" rIns="0">
            <a:spAutoFit/>
          </a:bodyPr>
          <a:lstStyle/>
          <a:p>
            <a:pPr algn="ctr">
              <a:lnSpc>
                <a:spcPts val="5147"/>
              </a:lnSpc>
            </a:pPr>
            <a:r>
              <a:rPr lang="en-US" sz="7148">
                <a:solidFill>
                  <a:srgbClr val="FF3131"/>
                </a:solidFill>
                <a:latin typeface="Computer Says No"/>
              </a:rPr>
              <a:t>CAPSTONE II:</a:t>
            </a:r>
          </a:p>
        </p:txBody>
      </p:sp>
      <p:sp>
        <p:nvSpPr>
          <p:cNvPr name="TextBox 6" id="6"/>
          <p:cNvSpPr txBox="true"/>
          <p:nvPr/>
        </p:nvSpPr>
        <p:spPr>
          <a:xfrm rot="0">
            <a:off x="1028700" y="8707391"/>
            <a:ext cx="6125528" cy="550909"/>
          </a:xfrm>
          <a:prstGeom prst="rect">
            <a:avLst/>
          </a:prstGeom>
        </p:spPr>
        <p:txBody>
          <a:bodyPr anchor="t" rtlCol="false" tIns="0" lIns="0" bIns="0" rIns="0">
            <a:spAutoFit/>
          </a:bodyPr>
          <a:lstStyle/>
          <a:p>
            <a:pPr>
              <a:lnSpc>
                <a:spcPts val="4284"/>
              </a:lnSpc>
            </a:pPr>
            <a:r>
              <a:rPr lang="en-US" sz="3060">
                <a:solidFill>
                  <a:srgbClr val="000000"/>
                </a:solidFill>
                <a:latin typeface="Poppins Light"/>
              </a:rPr>
              <a:t>April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14411733"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SPOILER BLOCKER EXTENSION</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2283319" y="1815936"/>
            <a:ext cx="13721362" cy="7490301"/>
          </a:xfrm>
          <a:custGeom>
            <a:avLst/>
            <a:gdLst/>
            <a:ahLst/>
            <a:cxnLst/>
            <a:rect r="r" b="b" t="t" l="l"/>
            <a:pathLst>
              <a:path h="7490301" w="13721362">
                <a:moveTo>
                  <a:pt x="0" y="0"/>
                </a:moveTo>
                <a:lnTo>
                  <a:pt x="13721362" y="0"/>
                </a:lnTo>
                <a:lnTo>
                  <a:pt x="13721362" y="7490301"/>
                </a:lnTo>
                <a:lnTo>
                  <a:pt x="0" y="7490301"/>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566932" y="1711161"/>
            <a:ext cx="15154135" cy="9727295"/>
          </a:xfrm>
          <a:prstGeom prst="rect">
            <a:avLst/>
          </a:prstGeom>
        </p:spPr>
        <p:txBody>
          <a:bodyPr anchor="t" rtlCol="false" tIns="0" lIns="0" bIns="0" rIns="0">
            <a:spAutoFit/>
          </a:bodyPr>
          <a:lstStyle/>
          <a:p>
            <a:pPr>
              <a:lnSpc>
                <a:spcPts val="5124"/>
              </a:lnSpc>
            </a:pPr>
            <a:r>
              <a:rPr lang="en-US" sz="3660">
                <a:solidFill>
                  <a:srgbClr val="000000"/>
                </a:solidFill>
                <a:latin typeface="Poppins Bold"/>
              </a:rPr>
              <a:t>Basic Features</a:t>
            </a:r>
          </a:p>
          <a:p>
            <a:pPr marL="790333" indent="-395167" lvl="1">
              <a:lnSpc>
                <a:spcPts val="5124"/>
              </a:lnSpc>
              <a:buFont typeface="Arial"/>
              <a:buChar char="•"/>
            </a:pPr>
            <a:r>
              <a:rPr lang="en-US" sz="3660">
                <a:solidFill>
                  <a:srgbClr val="000000"/>
                </a:solidFill>
                <a:latin typeface="Poppins"/>
              </a:rPr>
              <a:t>Keyword Filtering</a:t>
            </a:r>
          </a:p>
          <a:p>
            <a:pPr>
              <a:lnSpc>
                <a:spcPts val="5124"/>
              </a:lnSpc>
            </a:pPr>
            <a:r>
              <a:rPr lang="en-US" sz="3660">
                <a:solidFill>
                  <a:srgbClr val="000000"/>
                </a:solidFill>
                <a:latin typeface="Poppins"/>
              </a:rPr>
              <a:t>This is a Natural Language Processing (NLP) technique that involves detecting and filtering desired/undesired information from a sequence of text. </a:t>
            </a:r>
          </a:p>
          <a:p>
            <a:pPr>
              <a:lnSpc>
                <a:spcPts val="5124"/>
              </a:lnSpc>
            </a:pPr>
          </a:p>
          <a:p>
            <a:pPr>
              <a:lnSpc>
                <a:spcPts val="5124"/>
              </a:lnSpc>
            </a:pPr>
            <a:r>
              <a:rPr lang="en-US" sz="3660">
                <a:solidFill>
                  <a:srgbClr val="000000"/>
                </a:solidFill>
                <a:latin typeface="Poppins"/>
              </a:rPr>
              <a:t>This</a:t>
            </a:r>
            <a:r>
              <a:rPr lang="en-US" sz="3660">
                <a:solidFill>
                  <a:srgbClr val="000000"/>
                </a:solidFill>
                <a:latin typeface="Poppins"/>
              </a:rPr>
              <a:t> project, involves filtering out specific words or phrases that are related to TV series and/or movies, this functionality is important as these words/phrases usually lead to more spoiler formats like images and videos of content you do not want to see. </a:t>
            </a:r>
          </a:p>
          <a:p>
            <a:pPr>
              <a:lnSpc>
                <a:spcPts val="5124"/>
              </a:lnSpc>
            </a:pPr>
          </a:p>
          <a:p>
            <a:pPr>
              <a:lnSpc>
                <a:spcPts val="5124"/>
              </a:lnSpc>
            </a:pPr>
          </a:p>
          <a:p>
            <a:pPr>
              <a:lnSpc>
                <a:spcPts val="5124"/>
              </a:lnSpc>
            </a:pPr>
          </a:p>
          <a:p>
            <a:pPr>
              <a:lnSpc>
                <a:spcPts val="512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1028700" y="4114130"/>
            <a:ext cx="7960869" cy="4694871"/>
          </a:xfrm>
          <a:custGeom>
            <a:avLst/>
            <a:gdLst/>
            <a:ahLst/>
            <a:cxnLst/>
            <a:rect r="r" b="b" t="t" l="l"/>
            <a:pathLst>
              <a:path h="4694871" w="7960869">
                <a:moveTo>
                  <a:pt x="0" y="0"/>
                </a:moveTo>
                <a:lnTo>
                  <a:pt x="7960869" y="0"/>
                </a:lnTo>
                <a:lnTo>
                  <a:pt x="7960869" y="4694871"/>
                </a:lnTo>
                <a:lnTo>
                  <a:pt x="0" y="4694871"/>
                </a:lnTo>
                <a:lnTo>
                  <a:pt x="0" y="0"/>
                </a:lnTo>
                <a:close/>
              </a:path>
            </a:pathLst>
          </a:custGeom>
          <a:blipFill>
            <a:blip r:embed="rId2"/>
            <a:stretch>
              <a:fillRect l="0" t="0" r="0" b="0"/>
            </a:stretch>
          </a:blipFill>
        </p:spPr>
      </p:sp>
      <p:sp>
        <p:nvSpPr>
          <p:cNvPr name="Freeform 5" id="5"/>
          <p:cNvSpPr/>
          <p:nvPr/>
        </p:nvSpPr>
        <p:spPr>
          <a:xfrm flipH="false" flipV="false" rot="0">
            <a:off x="9327171" y="4114130"/>
            <a:ext cx="7932129" cy="4694871"/>
          </a:xfrm>
          <a:custGeom>
            <a:avLst/>
            <a:gdLst/>
            <a:ahLst/>
            <a:cxnLst/>
            <a:rect r="r" b="b" t="t" l="l"/>
            <a:pathLst>
              <a:path h="4694871" w="7932129">
                <a:moveTo>
                  <a:pt x="0" y="0"/>
                </a:moveTo>
                <a:lnTo>
                  <a:pt x="7932129" y="0"/>
                </a:lnTo>
                <a:lnTo>
                  <a:pt x="7932129" y="4694871"/>
                </a:lnTo>
                <a:lnTo>
                  <a:pt x="0" y="4694871"/>
                </a:lnTo>
                <a:lnTo>
                  <a:pt x="0" y="0"/>
                </a:lnTo>
                <a:close/>
              </a:path>
            </a:pathLst>
          </a:custGeom>
          <a:blipFill>
            <a:blip r:embed="rId3"/>
            <a:stretch>
              <a:fillRect l="0" t="0" r="0" b="0"/>
            </a:stretch>
          </a:blipFill>
        </p:spPr>
      </p:sp>
      <p:sp>
        <p:nvSpPr>
          <p:cNvPr name="TextBox 6" id="6"/>
          <p:cNvSpPr txBox="true"/>
          <p:nvPr/>
        </p:nvSpPr>
        <p:spPr>
          <a:xfrm rot="0">
            <a:off x="1566932" y="1711161"/>
            <a:ext cx="15154135" cy="1307195"/>
          </a:xfrm>
          <a:prstGeom prst="rect">
            <a:avLst/>
          </a:prstGeom>
        </p:spPr>
        <p:txBody>
          <a:bodyPr anchor="t" rtlCol="false" tIns="0" lIns="0" bIns="0" rIns="0">
            <a:spAutoFit/>
          </a:bodyPr>
          <a:lstStyle/>
          <a:p>
            <a:pPr>
              <a:lnSpc>
                <a:spcPts val="5124"/>
              </a:lnSpc>
            </a:pPr>
            <a:r>
              <a:rPr lang="en-US" sz="3660">
                <a:solidFill>
                  <a:srgbClr val="000000"/>
                </a:solidFill>
                <a:latin typeface="Poppins Bold"/>
              </a:rPr>
              <a:t>Basic Features</a:t>
            </a:r>
          </a:p>
          <a:p>
            <a:pPr marL="790333" indent="-395167" lvl="1">
              <a:lnSpc>
                <a:spcPts val="5124"/>
              </a:lnSpc>
              <a:buFont typeface="Arial"/>
              <a:buChar char="•"/>
            </a:pPr>
            <a:r>
              <a:rPr lang="en-US" sz="3660">
                <a:solidFill>
                  <a:srgbClr val="000000"/>
                </a:solidFill>
                <a:latin typeface="Poppins"/>
              </a:rPr>
              <a:t>Keyword Filtering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4819875" y="3475153"/>
            <a:ext cx="8219624" cy="5970671"/>
          </a:xfrm>
          <a:custGeom>
            <a:avLst/>
            <a:gdLst/>
            <a:ahLst/>
            <a:cxnLst/>
            <a:rect r="r" b="b" t="t" l="l"/>
            <a:pathLst>
              <a:path h="5970671" w="8219624">
                <a:moveTo>
                  <a:pt x="0" y="0"/>
                </a:moveTo>
                <a:lnTo>
                  <a:pt x="8219623" y="0"/>
                </a:lnTo>
                <a:lnTo>
                  <a:pt x="8219623" y="5970671"/>
                </a:lnTo>
                <a:lnTo>
                  <a:pt x="0" y="5970671"/>
                </a:lnTo>
                <a:lnTo>
                  <a:pt x="0" y="0"/>
                </a:lnTo>
                <a:close/>
              </a:path>
            </a:pathLst>
          </a:custGeom>
          <a:blipFill>
            <a:blip r:embed="rId2"/>
            <a:stretch>
              <a:fillRect l="0" t="0" r="0" b="0"/>
            </a:stretch>
          </a:blipFill>
        </p:spPr>
      </p:sp>
      <p:sp>
        <p:nvSpPr>
          <p:cNvPr name="TextBox 5" id="5"/>
          <p:cNvSpPr txBox="true"/>
          <p:nvPr/>
        </p:nvSpPr>
        <p:spPr>
          <a:xfrm rot="0">
            <a:off x="1566932" y="1711161"/>
            <a:ext cx="15154135" cy="1307195"/>
          </a:xfrm>
          <a:prstGeom prst="rect">
            <a:avLst/>
          </a:prstGeom>
        </p:spPr>
        <p:txBody>
          <a:bodyPr anchor="t" rtlCol="false" tIns="0" lIns="0" bIns="0" rIns="0">
            <a:spAutoFit/>
          </a:bodyPr>
          <a:lstStyle/>
          <a:p>
            <a:pPr>
              <a:lnSpc>
                <a:spcPts val="5124"/>
              </a:lnSpc>
            </a:pPr>
            <a:r>
              <a:rPr lang="en-US" sz="3660">
                <a:solidFill>
                  <a:srgbClr val="000000"/>
                </a:solidFill>
                <a:latin typeface="Poppins Bold"/>
              </a:rPr>
              <a:t>Basic Features</a:t>
            </a:r>
          </a:p>
          <a:p>
            <a:pPr marL="790333" indent="-395167" lvl="1">
              <a:lnSpc>
                <a:spcPts val="5124"/>
              </a:lnSpc>
              <a:buFont typeface="Arial"/>
              <a:buChar char="•"/>
            </a:pPr>
            <a:r>
              <a:rPr lang="en-US" sz="3660">
                <a:solidFill>
                  <a:srgbClr val="000000"/>
                </a:solidFill>
                <a:latin typeface="Poppins"/>
              </a:rPr>
              <a:t>Keyword Filtering</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566932" y="1997614"/>
            <a:ext cx="15154135" cy="9079595"/>
          </a:xfrm>
          <a:prstGeom prst="rect">
            <a:avLst/>
          </a:prstGeom>
        </p:spPr>
        <p:txBody>
          <a:bodyPr anchor="t" rtlCol="false" tIns="0" lIns="0" bIns="0" rIns="0">
            <a:spAutoFit/>
          </a:bodyPr>
          <a:lstStyle/>
          <a:p>
            <a:pPr algn="just" marL="790333" indent="-395167" lvl="1">
              <a:lnSpc>
                <a:spcPts val="5124"/>
              </a:lnSpc>
              <a:buFont typeface="Arial"/>
              <a:buChar char="•"/>
            </a:pPr>
            <a:r>
              <a:rPr lang="en-US" sz="3660">
                <a:solidFill>
                  <a:srgbClr val="000000"/>
                </a:solidFill>
                <a:latin typeface="Poppins"/>
              </a:rPr>
              <a:t>Spoiler database</a:t>
            </a:r>
          </a:p>
          <a:p>
            <a:pPr algn="just">
              <a:lnSpc>
                <a:spcPts val="5124"/>
              </a:lnSpc>
            </a:pPr>
          </a:p>
          <a:p>
            <a:pPr algn="just">
              <a:lnSpc>
                <a:spcPts val="5124"/>
              </a:lnSpc>
            </a:pPr>
            <a:r>
              <a:rPr lang="en-US" sz="3660">
                <a:solidFill>
                  <a:srgbClr val="000000"/>
                </a:solidFill>
                <a:latin typeface="Poppins"/>
              </a:rPr>
              <a:t>This is an organized collection of spoiler-related data like words, and phrases related to TV/film e.g. character names, popular quotes from the film, media, discussion topics of key scenes in the movie or TV, common spoiler phrases, etc.</a:t>
            </a:r>
          </a:p>
          <a:p>
            <a:pPr algn="just">
              <a:lnSpc>
                <a:spcPts val="5124"/>
              </a:lnSpc>
            </a:pPr>
          </a:p>
          <a:p>
            <a:pPr algn="just">
              <a:lnSpc>
                <a:spcPts val="5124"/>
              </a:lnSpc>
            </a:pPr>
            <a:r>
              <a:rPr lang="en-US" sz="3660">
                <a:solidFill>
                  <a:srgbClr val="000000"/>
                </a:solidFill>
                <a:latin typeface="Poppins"/>
              </a:rPr>
              <a:t>A database is essential for this software because of the need to access, manage, and update spoiler content, new and old, some of which may arise from keyword filtering. </a:t>
            </a:r>
          </a:p>
          <a:p>
            <a:pPr algn="just">
              <a:lnSpc>
                <a:spcPts val="5124"/>
              </a:lnSpc>
            </a:pPr>
          </a:p>
          <a:p>
            <a:pPr algn="just">
              <a:lnSpc>
                <a:spcPts val="5124"/>
              </a:lnSpc>
            </a:pPr>
          </a:p>
          <a:p>
            <a:pPr algn="just">
              <a:lnSpc>
                <a:spcPts val="5124"/>
              </a:lnSpc>
            </a:pPr>
          </a:p>
          <a:p>
            <a:pPr algn="just">
              <a:lnSpc>
                <a:spcPts val="512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2415389" y="2360017"/>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5" id="5"/>
          <p:cNvSpPr txBox="true"/>
          <p:nvPr/>
        </p:nvSpPr>
        <p:spPr>
          <a:xfrm rot="0">
            <a:off x="1383638" y="1433801"/>
            <a:ext cx="15154135" cy="659495"/>
          </a:xfrm>
          <a:prstGeom prst="rect">
            <a:avLst/>
          </a:prstGeom>
        </p:spPr>
        <p:txBody>
          <a:bodyPr anchor="t" rtlCol="false" tIns="0" lIns="0" bIns="0" rIns="0">
            <a:spAutoFit/>
          </a:bodyPr>
          <a:lstStyle/>
          <a:p>
            <a:pPr>
              <a:lnSpc>
                <a:spcPts val="5124"/>
              </a:lnSpc>
            </a:pPr>
            <a:r>
              <a:rPr lang="en-US" sz="3660">
                <a:solidFill>
                  <a:srgbClr val="000000"/>
                </a:solidFill>
                <a:latin typeface="Poppins Light"/>
              </a:rPr>
              <a:t>Insert and show record in database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2573498" y="2370656"/>
            <a:ext cx="13457222" cy="7569687"/>
          </a:xfrm>
          <a:custGeom>
            <a:avLst/>
            <a:gdLst/>
            <a:ahLst/>
            <a:cxnLst/>
            <a:rect r="r" b="b" t="t" l="l"/>
            <a:pathLst>
              <a:path h="7569687" w="13457222">
                <a:moveTo>
                  <a:pt x="0" y="0"/>
                </a:moveTo>
                <a:lnTo>
                  <a:pt x="13457223" y="0"/>
                </a:lnTo>
                <a:lnTo>
                  <a:pt x="13457223" y="7569687"/>
                </a:lnTo>
                <a:lnTo>
                  <a:pt x="0" y="7569687"/>
                </a:lnTo>
                <a:lnTo>
                  <a:pt x="0" y="0"/>
                </a:lnTo>
                <a:close/>
              </a:path>
            </a:pathLst>
          </a:custGeom>
          <a:blipFill>
            <a:blip r:embed="rId2"/>
            <a:stretch>
              <a:fillRect l="0" t="0" r="0" b="0"/>
            </a:stretch>
          </a:blipFill>
        </p:spPr>
      </p:sp>
      <p:sp>
        <p:nvSpPr>
          <p:cNvPr name="TextBox 5" id="5"/>
          <p:cNvSpPr txBox="true"/>
          <p:nvPr/>
        </p:nvSpPr>
        <p:spPr>
          <a:xfrm rot="0">
            <a:off x="1566932" y="1433801"/>
            <a:ext cx="15154135" cy="659495"/>
          </a:xfrm>
          <a:prstGeom prst="rect">
            <a:avLst/>
          </a:prstGeom>
        </p:spPr>
        <p:txBody>
          <a:bodyPr anchor="t" rtlCol="false" tIns="0" lIns="0" bIns="0" rIns="0">
            <a:spAutoFit/>
          </a:bodyPr>
          <a:lstStyle/>
          <a:p>
            <a:pPr>
              <a:lnSpc>
                <a:spcPts val="5124"/>
              </a:lnSpc>
            </a:pPr>
            <a:r>
              <a:rPr lang="en-US" sz="3660">
                <a:solidFill>
                  <a:srgbClr val="000000"/>
                </a:solidFill>
                <a:latin typeface="Poppins Light"/>
              </a:rPr>
              <a:t>Retrieve a record from database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2415389" y="2093296"/>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5" id="5"/>
          <p:cNvSpPr txBox="true"/>
          <p:nvPr/>
        </p:nvSpPr>
        <p:spPr>
          <a:xfrm rot="0">
            <a:off x="1566932" y="1433801"/>
            <a:ext cx="15154135" cy="659495"/>
          </a:xfrm>
          <a:prstGeom prst="rect">
            <a:avLst/>
          </a:prstGeom>
        </p:spPr>
        <p:txBody>
          <a:bodyPr anchor="t" rtlCol="false" tIns="0" lIns="0" bIns="0" rIns="0">
            <a:spAutoFit/>
          </a:bodyPr>
          <a:lstStyle/>
          <a:p>
            <a:pPr>
              <a:lnSpc>
                <a:spcPts val="5124"/>
              </a:lnSpc>
            </a:pPr>
            <a:r>
              <a:rPr lang="en-US" sz="3660">
                <a:solidFill>
                  <a:srgbClr val="000000"/>
                </a:solidFill>
                <a:latin typeface="Poppins Light"/>
              </a:rPr>
              <a:t>Edit a record from database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2204576" y="2254610"/>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
        <p:nvSpPr>
          <p:cNvPr name="TextBox 5" id="5"/>
          <p:cNvSpPr txBox="true"/>
          <p:nvPr/>
        </p:nvSpPr>
        <p:spPr>
          <a:xfrm rot="0">
            <a:off x="1566932" y="1433801"/>
            <a:ext cx="15154135" cy="659495"/>
          </a:xfrm>
          <a:prstGeom prst="rect">
            <a:avLst/>
          </a:prstGeom>
        </p:spPr>
        <p:txBody>
          <a:bodyPr anchor="t" rtlCol="false" tIns="0" lIns="0" bIns="0" rIns="0">
            <a:spAutoFit/>
          </a:bodyPr>
          <a:lstStyle/>
          <a:p>
            <a:pPr>
              <a:lnSpc>
                <a:spcPts val="5124"/>
              </a:lnSpc>
            </a:pPr>
            <a:r>
              <a:rPr lang="en-US" sz="3660">
                <a:solidFill>
                  <a:srgbClr val="000000"/>
                </a:solidFill>
                <a:latin typeface="Poppins Light"/>
              </a:rPr>
              <a:t>Edit a record from database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566932" y="1711161"/>
            <a:ext cx="15154135" cy="1307195"/>
          </a:xfrm>
          <a:prstGeom prst="rect">
            <a:avLst/>
          </a:prstGeom>
        </p:spPr>
        <p:txBody>
          <a:bodyPr anchor="t" rtlCol="false" tIns="0" lIns="0" bIns="0" rIns="0">
            <a:spAutoFit/>
          </a:bodyPr>
          <a:lstStyle/>
          <a:p>
            <a:pPr>
              <a:lnSpc>
                <a:spcPts val="5124"/>
              </a:lnSpc>
            </a:pPr>
            <a:r>
              <a:rPr lang="en-US" sz="3660">
                <a:solidFill>
                  <a:srgbClr val="000000"/>
                </a:solidFill>
                <a:latin typeface="Poppins Bold"/>
              </a:rPr>
              <a:t>Basic Features</a:t>
            </a:r>
          </a:p>
          <a:p>
            <a:pPr marL="790333" indent="-395167" lvl="1">
              <a:lnSpc>
                <a:spcPts val="5124"/>
              </a:lnSpc>
              <a:buFont typeface="Arial"/>
              <a:buChar char="•"/>
            </a:pPr>
            <a:r>
              <a:rPr lang="en-US" sz="3660">
                <a:solidFill>
                  <a:srgbClr val="000000"/>
                </a:solidFill>
                <a:latin typeface="Poppins"/>
              </a:rPr>
              <a:t>Custom user settings:</a:t>
            </a:r>
          </a:p>
        </p:txBody>
      </p:sp>
      <p:sp>
        <p:nvSpPr>
          <p:cNvPr name="Freeform 5" id="5"/>
          <p:cNvSpPr/>
          <p:nvPr/>
        </p:nvSpPr>
        <p:spPr>
          <a:xfrm flipH="false" flipV="false" rot="0">
            <a:off x="4920402" y="3205880"/>
            <a:ext cx="8447196" cy="6887344"/>
          </a:xfrm>
          <a:custGeom>
            <a:avLst/>
            <a:gdLst/>
            <a:ahLst/>
            <a:cxnLst/>
            <a:rect r="r" b="b" t="t" l="l"/>
            <a:pathLst>
              <a:path h="6887344" w="8447196">
                <a:moveTo>
                  <a:pt x="0" y="0"/>
                </a:moveTo>
                <a:lnTo>
                  <a:pt x="8447196" y="0"/>
                </a:lnTo>
                <a:lnTo>
                  <a:pt x="8447196" y="6887344"/>
                </a:lnTo>
                <a:lnTo>
                  <a:pt x="0" y="6887344"/>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32450" y="1165617"/>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TABLE OF CONTENTS</a:t>
            </a:r>
          </a:p>
        </p:txBody>
      </p:sp>
      <p:grpSp>
        <p:nvGrpSpPr>
          <p:cNvPr name="Group 3" id="3"/>
          <p:cNvGrpSpPr/>
          <p:nvPr/>
        </p:nvGrpSpPr>
        <p:grpSpPr>
          <a:xfrm rot="0">
            <a:off x="1768610" y="2372834"/>
            <a:ext cx="9897232" cy="5006268"/>
            <a:chOff x="0" y="0"/>
            <a:chExt cx="13196309" cy="6675023"/>
          </a:xfrm>
        </p:grpSpPr>
        <p:sp>
          <p:nvSpPr>
            <p:cNvPr name="AutoShape 4" id="4"/>
            <p:cNvSpPr/>
            <p:nvPr/>
          </p:nvSpPr>
          <p:spPr>
            <a:xfrm flipV="true">
              <a:off x="25400" y="0"/>
              <a:ext cx="0" cy="6675023"/>
            </a:xfrm>
            <a:prstGeom prst="line">
              <a:avLst/>
            </a:prstGeom>
            <a:ln cap="flat" w="50800">
              <a:solidFill>
                <a:srgbClr val="000000"/>
              </a:solidFill>
              <a:prstDash val="solid"/>
              <a:headEnd type="none" len="sm" w="sm"/>
              <a:tailEnd type="none" len="sm" w="sm"/>
            </a:ln>
          </p:spPr>
        </p:sp>
        <p:sp>
          <p:nvSpPr>
            <p:cNvPr name="AutoShape 5" id="5"/>
            <p:cNvSpPr/>
            <p:nvPr/>
          </p:nvSpPr>
          <p:spPr>
            <a:xfrm>
              <a:off x="0" y="6649623"/>
              <a:ext cx="13196309" cy="0"/>
            </a:xfrm>
            <a:prstGeom prst="line">
              <a:avLst/>
            </a:prstGeom>
            <a:ln cap="flat" w="50800">
              <a:solidFill>
                <a:srgbClr val="000000"/>
              </a:solidFill>
              <a:prstDash val="solid"/>
              <a:headEnd type="none" len="sm" w="sm"/>
              <a:tailEnd type="none" len="sm" w="sm"/>
            </a:ln>
          </p:spPr>
        </p:sp>
      </p:grpSp>
      <p:sp>
        <p:nvSpPr>
          <p:cNvPr name="TextBox 6" id="6"/>
          <p:cNvSpPr txBox="true"/>
          <p:nvPr/>
        </p:nvSpPr>
        <p:spPr>
          <a:xfrm rot="0">
            <a:off x="2630262" y="2928876"/>
            <a:ext cx="6125528" cy="3808459"/>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000000"/>
                </a:solidFill>
                <a:latin typeface="Poppins Light"/>
              </a:rPr>
              <a:t>Project team</a:t>
            </a:r>
          </a:p>
          <a:p>
            <a:pPr marL="660796" indent="-330398" lvl="1">
              <a:lnSpc>
                <a:spcPts val="4284"/>
              </a:lnSpc>
              <a:buFont typeface="Arial"/>
              <a:buChar char="•"/>
            </a:pPr>
            <a:r>
              <a:rPr lang="en-US" sz="3060">
                <a:solidFill>
                  <a:srgbClr val="000000"/>
                </a:solidFill>
                <a:latin typeface="Poppins Light"/>
              </a:rPr>
              <a:t>Introduction</a:t>
            </a:r>
          </a:p>
          <a:p>
            <a:pPr marL="660796" indent="-330398" lvl="1">
              <a:lnSpc>
                <a:spcPts val="4284"/>
              </a:lnSpc>
              <a:buFont typeface="Arial"/>
              <a:buChar char="•"/>
            </a:pPr>
            <a:r>
              <a:rPr lang="en-US" sz="3060">
                <a:solidFill>
                  <a:srgbClr val="000000"/>
                </a:solidFill>
                <a:latin typeface="Poppins Light"/>
              </a:rPr>
              <a:t>Methodology</a:t>
            </a:r>
          </a:p>
          <a:p>
            <a:pPr marL="660796" indent="-330398" lvl="1">
              <a:lnSpc>
                <a:spcPts val="4284"/>
              </a:lnSpc>
              <a:buFont typeface="Arial"/>
              <a:buChar char="•"/>
            </a:pPr>
            <a:r>
              <a:rPr lang="en-US" sz="3060">
                <a:solidFill>
                  <a:srgbClr val="000000"/>
                </a:solidFill>
                <a:latin typeface="Poppins Light"/>
              </a:rPr>
              <a:t>Project Objectives</a:t>
            </a:r>
          </a:p>
          <a:p>
            <a:pPr marL="660796" indent="-330398" lvl="1">
              <a:lnSpc>
                <a:spcPts val="4284"/>
              </a:lnSpc>
              <a:buFont typeface="Arial"/>
              <a:buChar char="•"/>
            </a:pPr>
            <a:r>
              <a:rPr lang="en-US" sz="3060">
                <a:solidFill>
                  <a:srgbClr val="000000"/>
                </a:solidFill>
                <a:latin typeface="Poppins Light"/>
              </a:rPr>
              <a:t>Technical Architecture</a:t>
            </a:r>
          </a:p>
          <a:p>
            <a:pPr marL="660796" indent="-330398" lvl="1">
              <a:lnSpc>
                <a:spcPts val="4284"/>
              </a:lnSpc>
              <a:buFont typeface="Arial"/>
              <a:buChar char="•"/>
            </a:pPr>
            <a:r>
              <a:rPr lang="en-US" sz="3060">
                <a:solidFill>
                  <a:srgbClr val="000000"/>
                </a:solidFill>
                <a:latin typeface="Poppins Light"/>
              </a:rPr>
              <a:t>Cloud service</a:t>
            </a:r>
          </a:p>
          <a:p>
            <a:pPr>
              <a:lnSpc>
                <a:spcPts val="4284"/>
              </a:lnSpc>
            </a:pPr>
          </a:p>
        </p:txBody>
      </p:sp>
      <p:sp>
        <p:nvSpPr>
          <p:cNvPr name="TextBox 7" id="7"/>
          <p:cNvSpPr txBox="true"/>
          <p:nvPr/>
        </p:nvSpPr>
        <p:spPr>
          <a:xfrm rot="0">
            <a:off x="9982468" y="2928876"/>
            <a:ext cx="738209" cy="3265534"/>
          </a:xfrm>
          <a:prstGeom prst="rect">
            <a:avLst/>
          </a:prstGeom>
        </p:spPr>
        <p:txBody>
          <a:bodyPr anchor="t" rtlCol="false" tIns="0" lIns="0" bIns="0" rIns="0">
            <a:spAutoFit/>
          </a:bodyPr>
          <a:lstStyle/>
          <a:p>
            <a:pPr algn="r">
              <a:lnSpc>
                <a:spcPts val="4284"/>
              </a:lnSpc>
            </a:pPr>
            <a:r>
              <a:rPr lang="en-US" sz="3060">
                <a:solidFill>
                  <a:srgbClr val="000000"/>
                </a:solidFill>
                <a:latin typeface="Poppins"/>
              </a:rPr>
              <a:t>03</a:t>
            </a:r>
          </a:p>
          <a:p>
            <a:pPr algn="r">
              <a:lnSpc>
                <a:spcPts val="4284"/>
              </a:lnSpc>
            </a:pPr>
            <a:r>
              <a:rPr lang="en-US" sz="3060">
                <a:solidFill>
                  <a:srgbClr val="000000"/>
                </a:solidFill>
                <a:latin typeface="Poppins"/>
              </a:rPr>
              <a:t>04</a:t>
            </a:r>
          </a:p>
          <a:p>
            <a:pPr algn="r">
              <a:lnSpc>
                <a:spcPts val="4284"/>
              </a:lnSpc>
            </a:pPr>
            <a:r>
              <a:rPr lang="en-US" sz="3060">
                <a:solidFill>
                  <a:srgbClr val="000000"/>
                </a:solidFill>
                <a:latin typeface="Poppins"/>
              </a:rPr>
              <a:t>05</a:t>
            </a:r>
          </a:p>
          <a:p>
            <a:pPr algn="r">
              <a:lnSpc>
                <a:spcPts val="4284"/>
              </a:lnSpc>
            </a:pPr>
            <a:r>
              <a:rPr lang="en-US" sz="3060">
                <a:solidFill>
                  <a:srgbClr val="000000"/>
                </a:solidFill>
                <a:latin typeface="Poppins"/>
              </a:rPr>
              <a:t>08</a:t>
            </a:r>
          </a:p>
          <a:p>
            <a:pPr algn="r">
              <a:lnSpc>
                <a:spcPts val="4284"/>
              </a:lnSpc>
            </a:pPr>
            <a:r>
              <a:rPr lang="en-US" sz="3060">
                <a:solidFill>
                  <a:srgbClr val="000000"/>
                </a:solidFill>
                <a:latin typeface="Poppins"/>
              </a:rPr>
              <a:t>19</a:t>
            </a:r>
          </a:p>
          <a:p>
            <a:pPr algn="r">
              <a:lnSpc>
                <a:spcPts val="4284"/>
              </a:lnSpc>
            </a:pPr>
            <a:r>
              <a:rPr lang="en-US" sz="3060">
                <a:solidFill>
                  <a:srgbClr val="000000"/>
                </a:solidFill>
                <a:latin typeface="Poppins"/>
              </a:rPr>
              <a:t>21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566932" y="1997614"/>
            <a:ext cx="15154135" cy="1307195"/>
          </a:xfrm>
          <a:prstGeom prst="rect">
            <a:avLst/>
          </a:prstGeom>
        </p:spPr>
        <p:txBody>
          <a:bodyPr anchor="t" rtlCol="false" tIns="0" lIns="0" bIns="0" rIns="0">
            <a:spAutoFit/>
          </a:bodyPr>
          <a:lstStyle/>
          <a:p>
            <a:pPr>
              <a:lnSpc>
                <a:spcPts val="5124"/>
              </a:lnSpc>
            </a:pPr>
            <a:r>
              <a:rPr lang="en-US" sz="3660">
                <a:solidFill>
                  <a:srgbClr val="000000"/>
                </a:solidFill>
                <a:latin typeface="Poppins Bold"/>
              </a:rPr>
              <a:t>Basic Features</a:t>
            </a:r>
          </a:p>
          <a:p>
            <a:pPr marL="790333" indent="-395167" lvl="1">
              <a:lnSpc>
                <a:spcPts val="5124"/>
              </a:lnSpc>
              <a:buFont typeface="Arial"/>
              <a:buChar char="•"/>
            </a:pPr>
            <a:r>
              <a:rPr lang="en-US" sz="3660">
                <a:solidFill>
                  <a:srgbClr val="000000"/>
                </a:solidFill>
                <a:latin typeface="Poppins"/>
              </a:rPr>
              <a:t>Constent replacement:</a:t>
            </a:r>
          </a:p>
        </p:txBody>
      </p:sp>
      <p:sp>
        <p:nvSpPr>
          <p:cNvPr name="Freeform 5" id="5"/>
          <p:cNvSpPr/>
          <p:nvPr/>
        </p:nvSpPr>
        <p:spPr>
          <a:xfrm flipH="false" flipV="false" rot="0">
            <a:off x="5101315" y="4049238"/>
            <a:ext cx="8085370" cy="4752098"/>
          </a:xfrm>
          <a:custGeom>
            <a:avLst/>
            <a:gdLst/>
            <a:ahLst/>
            <a:cxnLst/>
            <a:rect r="r" b="b" t="t" l="l"/>
            <a:pathLst>
              <a:path h="4752098" w="8085370">
                <a:moveTo>
                  <a:pt x="0" y="0"/>
                </a:moveTo>
                <a:lnTo>
                  <a:pt x="8085370" y="0"/>
                </a:lnTo>
                <a:lnTo>
                  <a:pt x="8085370" y="4752098"/>
                </a:lnTo>
                <a:lnTo>
                  <a:pt x="0" y="4752098"/>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566932" y="1711161"/>
            <a:ext cx="11908181" cy="1954895"/>
          </a:xfrm>
          <a:prstGeom prst="rect">
            <a:avLst/>
          </a:prstGeom>
        </p:spPr>
        <p:txBody>
          <a:bodyPr anchor="t" rtlCol="false" tIns="0" lIns="0" bIns="0" rIns="0">
            <a:spAutoFit/>
          </a:bodyPr>
          <a:lstStyle/>
          <a:p>
            <a:pPr marL="790333" indent="-395167" lvl="1">
              <a:lnSpc>
                <a:spcPts val="5124"/>
              </a:lnSpc>
              <a:buFont typeface="Arial"/>
              <a:buChar char="•"/>
            </a:pPr>
            <a:r>
              <a:rPr lang="en-US" sz="3660">
                <a:solidFill>
                  <a:srgbClr val="000000"/>
                </a:solidFill>
                <a:latin typeface="Poppins"/>
              </a:rPr>
              <a:t>Content replacement- text</a:t>
            </a:r>
          </a:p>
          <a:p>
            <a:pPr>
              <a:lnSpc>
                <a:spcPts val="5124"/>
              </a:lnSpc>
            </a:pPr>
          </a:p>
          <a:p>
            <a:pPr>
              <a:lnSpc>
                <a:spcPts val="5124"/>
              </a:lnSpc>
            </a:pPr>
          </a:p>
        </p:txBody>
      </p:sp>
      <p:sp>
        <p:nvSpPr>
          <p:cNvPr name="Freeform 5" id="5"/>
          <p:cNvSpPr/>
          <p:nvPr/>
        </p:nvSpPr>
        <p:spPr>
          <a:xfrm flipH="false" flipV="false" rot="0">
            <a:off x="4776234" y="2528289"/>
            <a:ext cx="8698880" cy="7055325"/>
          </a:xfrm>
          <a:custGeom>
            <a:avLst/>
            <a:gdLst/>
            <a:ahLst/>
            <a:cxnLst/>
            <a:rect r="r" b="b" t="t" l="l"/>
            <a:pathLst>
              <a:path h="7055325" w="8698880">
                <a:moveTo>
                  <a:pt x="0" y="0"/>
                </a:moveTo>
                <a:lnTo>
                  <a:pt x="8698879" y="0"/>
                </a:lnTo>
                <a:lnTo>
                  <a:pt x="8698879" y="7055325"/>
                </a:lnTo>
                <a:lnTo>
                  <a:pt x="0" y="7055325"/>
                </a:lnTo>
                <a:lnTo>
                  <a:pt x="0" y="0"/>
                </a:lnTo>
                <a:close/>
              </a:path>
            </a:pathLst>
          </a:custGeom>
          <a:blipFill>
            <a:blip r:embed="rId2"/>
            <a:stretch>
              <a:fillRect l="-15198" t="-17568" r="-63327" b="-6246"/>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471541" y="2211967"/>
            <a:ext cx="12195911" cy="659495"/>
          </a:xfrm>
          <a:prstGeom prst="rect">
            <a:avLst/>
          </a:prstGeom>
        </p:spPr>
        <p:txBody>
          <a:bodyPr anchor="t" rtlCol="false" tIns="0" lIns="0" bIns="0" rIns="0">
            <a:spAutoFit/>
          </a:bodyPr>
          <a:lstStyle/>
          <a:p>
            <a:pPr marL="790333" indent="-395167" lvl="1">
              <a:lnSpc>
                <a:spcPts val="5124"/>
              </a:lnSpc>
              <a:buFont typeface="Arial"/>
              <a:buChar char="•"/>
            </a:pPr>
            <a:r>
              <a:rPr lang="en-US" sz="3660">
                <a:solidFill>
                  <a:srgbClr val="000000"/>
                </a:solidFill>
                <a:latin typeface="Poppins"/>
              </a:rPr>
              <a:t>Content replacement- blurring effect</a:t>
            </a:r>
          </a:p>
        </p:txBody>
      </p:sp>
      <p:sp>
        <p:nvSpPr>
          <p:cNvPr name="Freeform 5" id="5"/>
          <p:cNvSpPr/>
          <p:nvPr/>
        </p:nvSpPr>
        <p:spPr>
          <a:xfrm flipH="false" flipV="false" rot="0">
            <a:off x="1028700" y="4114130"/>
            <a:ext cx="7960869" cy="4694871"/>
          </a:xfrm>
          <a:custGeom>
            <a:avLst/>
            <a:gdLst/>
            <a:ahLst/>
            <a:cxnLst/>
            <a:rect r="r" b="b" t="t" l="l"/>
            <a:pathLst>
              <a:path h="4694871" w="7960869">
                <a:moveTo>
                  <a:pt x="0" y="0"/>
                </a:moveTo>
                <a:lnTo>
                  <a:pt x="7960869" y="0"/>
                </a:lnTo>
                <a:lnTo>
                  <a:pt x="7960869" y="4694871"/>
                </a:lnTo>
                <a:lnTo>
                  <a:pt x="0" y="4694871"/>
                </a:lnTo>
                <a:lnTo>
                  <a:pt x="0" y="0"/>
                </a:lnTo>
                <a:close/>
              </a:path>
            </a:pathLst>
          </a:custGeom>
          <a:blipFill>
            <a:blip r:embed="rId2"/>
            <a:stretch>
              <a:fillRect l="0" t="0" r="0" b="0"/>
            </a:stretch>
          </a:blipFill>
        </p:spPr>
      </p:sp>
      <p:sp>
        <p:nvSpPr>
          <p:cNvPr name="Freeform 6" id="6"/>
          <p:cNvSpPr/>
          <p:nvPr/>
        </p:nvSpPr>
        <p:spPr>
          <a:xfrm flipH="false" flipV="false" rot="0">
            <a:off x="9327171" y="4114130"/>
            <a:ext cx="7932129" cy="4694871"/>
          </a:xfrm>
          <a:custGeom>
            <a:avLst/>
            <a:gdLst/>
            <a:ahLst/>
            <a:cxnLst/>
            <a:rect r="r" b="b" t="t" l="l"/>
            <a:pathLst>
              <a:path h="4694871" w="7932129">
                <a:moveTo>
                  <a:pt x="0" y="0"/>
                </a:moveTo>
                <a:lnTo>
                  <a:pt x="7932129" y="0"/>
                </a:lnTo>
                <a:lnTo>
                  <a:pt x="7932129" y="4694871"/>
                </a:lnTo>
                <a:lnTo>
                  <a:pt x="0" y="4694871"/>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3264894" y="3132511"/>
            <a:ext cx="11758212" cy="4727851"/>
          </a:xfrm>
          <a:prstGeom prst="rect">
            <a:avLst/>
          </a:prstGeom>
        </p:spPr>
        <p:txBody>
          <a:bodyPr anchor="t" rtlCol="false" tIns="0" lIns="0" bIns="0" rIns="0">
            <a:spAutoFit/>
          </a:bodyPr>
          <a:lstStyle/>
          <a:p>
            <a:pPr algn="just">
              <a:lnSpc>
                <a:spcPts val="5323"/>
              </a:lnSpc>
            </a:pPr>
            <a:r>
              <a:rPr lang="en-US" sz="3802">
                <a:solidFill>
                  <a:srgbClr val="000000"/>
                </a:solidFill>
                <a:latin typeface="Poppins Bold"/>
              </a:rPr>
              <a:t>Advanced Features</a:t>
            </a:r>
          </a:p>
          <a:p>
            <a:pPr algn="just" marL="820908" indent="-410454" lvl="1">
              <a:lnSpc>
                <a:spcPts val="5323"/>
              </a:lnSpc>
              <a:buFont typeface="Arial"/>
              <a:buChar char="•"/>
            </a:pPr>
            <a:r>
              <a:rPr lang="en-US" sz="3802">
                <a:solidFill>
                  <a:srgbClr val="000000"/>
                </a:solidFill>
                <a:latin typeface="Poppins"/>
              </a:rPr>
              <a:t>Natural Language Processing (NLP)</a:t>
            </a:r>
          </a:p>
          <a:p>
            <a:pPr algn="just">
              <a:lnSpc>
                <a:spcPts val="5323"/>
              </a:lnSpc>
            </a:pPr>
          </a:p>
          <a:p>
            <a:pPr algn="just">
              <a:lnSpc>
                <a:spcPts val="5323"/>
              </a:lnSpc>
            </a:pPr>
            <a:r>
              <a:rPr lang="en-US" sz="3802">
                <a:solidFill>
                  <a:srgbClr val="000000"/>
                </a:solidFill>
                <a:latin typeface="Poppins"/>
              </a:rPr>
              <a:t>Classify and analyze the reviews or comments of other users on the internet.</a:t>
            </a:r>
          </a:p>
          <a:p>
            <a:pPr algn="just">
              <a:lnSpc>
                <a:spcPts val="5323"/>
              </a:lnSpc>
            </a:pPr>
          </a:p>
          <a:p>
            <a:pPr algn="just">
              <a:lnSpc>
                <a:spcPts val="5323"/>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2840176" y="4642283"/>
            <a:ext cx="12232600" cy="3842085"/>
          </a:xfrm>
          <a:custGeom>
            <a:avLst/>
            <a:gdLst/>
            <a:ahLst/>
            <a:cxnLst/>
            <a:rect r="r" b="b" t="t" l="l"/>
            <a:pathLst>
              <a:path h="3842085" w="12232600">
                <a:moveTo>
                  <a:pt x="0" y="0"/>
                </a:moveTo>
                <a:lnTo>
                  <a:pt x="12232600" y="0"/>
                </a:lnTo>
                <a:lnTo>
                  <a:pt x="12232600" y="3842085"/>
                </a:lnTo>
                <a:lnTo>
                  <a:pt x="0" y="3842085"/>
                </a:lnTo>
                <a:lnTo>
                  <a:pt x="0" y="0"/>
                </a:lnTo>
                <a:close/>
              </a:path>
            </a:pathLst>
          </a:custGeom>
          <a:blipFill>
            <a:blip r:embed="rId2"/>
            <a:stretch>
              <a:fillRect l="0" t="0" r="0" b="0"/>
            </a:stretch>
          </a:blipFill>
        </p:spPr>
      </p:sp>
      <p:sp>
        <p:nvSpPr>
          <p:cNvPr name="TextBox 5" id="5"/>
          <p:cNvSpPr txBox="true"/>
          <p:nvPr/>
        </p:nvSpPr>
        <p:spPr>
          <a:xfrm rot="0">
            <a:off x="1738627" y="1969528"/>
            <a:ext cx="14810746" cy="2036349"/>
          </a:xfrm>
          <a:prstGeom prst="rect">
            <a:avLst/>
          </a:prstGeom>
        </p:spPr>
        <p:txBody>
          <a:bodyPr anchor="t" rtlCol="false" tIns="0" lIns="0" bIns="0" rIns="0">
            <a:spAutoFit/>
          </a:bodyPr>
          <a:lstStyle/>
          <a:p>
            <a:pPr algn="just">
              <a:lnSpc>
                <a:spcPts val="5323"/>
              </a:lnSpc>
            </a:pPr>
            <a:r>
              <a:rPr lang="en-US" sz="3802">
                <a:solidFill>
                  <a:srgbClr val="000000"/>
                </a:solidFill>
                <a:latin typeface="Poppins Bold"/>
              </a:rPr>
              <a:t>Advanced Features</a:t>
            </a:r>
          </a:p>
          <a:p>
            <a:pPr algn="just" marL="820908" indent="-410454" lvl="1">
              <a:lnSpc>
                <a:spcPts val="5323"/>
              </a:lnSpc>
              <a:buFont typeface="Arial"/>
              <a:buChar char="•"/>
            </a:pPr>
            <a:r>
              <a:rPr lang="en-US" sz="3802">
                <a:solidFill>
                  <a:srgbClr val="000000"/>
                </a:solidFill>
                <a:latin typeface="Poppins"/>
              </a:rPr>
              <a:t>Natural Language Processing (NLP)</a:t>
            </a:r>
          </a:p>
          <a:p>
            <a:pPr algn="just">
              <a:lnSpc>
                <a:spcPts val="5323"/>
              </a:lnSpc>
            </a:pPr>
            <a:r>
              <a:rPr lang="en-US" sz="3802">
                <a:solidFill>
                  <a:srgbClr val="000000"/>
                </a:solidFill>
                <a:latin typeface="Poppins"/>
              </a:rPr>
              <a:t>S</a:t>
            </a:r>
            <a:r>
              <a:rPr lang="en-US" sz="3802">
                <a:solidFill>
                  <a:srgbClr val="000000"/>
                </a:solidFill>
                <a:latin typeface="Poppins"/>
              </a:rPr>
              <a:t>entiment analysis model.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439"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3502477" y="2964474"/>
            <a:ext cx="11658095" cy="7036968"/>
          </a:xfrm>
          <a:custGeom>
            <a:avLst/>
            <a:gdLst/>
            <a:ahLst/>
            <a:cxnLst/>
            <a:rect r="r" b="b" t="t" l="l"/>
            <a:pathLst>
              <a:path h="7036968" w="11658095">
                <a:moveTo>
                  <a:pt x="0" y="0"/>
                </a:moveTo>
                <a:lnTo>
                  <a:pt x="11658095" y="0"/>
                </a:lnTo>
                <a:lnTo>
                  <a:pt x="11658095" y="7036968"/>
                </a:lnTo>
                <a:lnTo>
                  <a:pt x="0" y="7036968"/>
                </a:lnTo>
                <a:lnTo>
                  <a:pt x="0" y="0"/>
                </a:lnTo>
                <a:close/>
              </a:path>
            </a:pathLst>
          </a:custGeom>
          <a:blipFill>
            <a:blip r:embed="rId2"/>
            <a:stretch>
              <a:fillRect l="0" t="0" r="0" b="0"/>
            </a:stretch>
          </a:blipFill>
        </p:spPr>
      </p:sp>
      <p:sp>
        <p:nvSpPr>
          <p:cNvPr name="TextBox 5" id="5"/>
          <p:cNvSpPr txBox="true"/>
          <p:nvPr/>
        </p:nvSpPr>
        <p:spPr>
          <a:xfrm rot="0">
            <a:off x="1738627" y="1969528"/>
            <a:ext cx="14810746" cy="684473"/>
          </a:xfrm>
          <a:prstGeom prst="rect">
            <a:avLst/>
          </a:prstGeom>
        </p:spPr>
        <p:txBody>
          <a:bodyPr anchor="t" rtlCol="false" tIns="0" lIns="0" bIns="0" rIns="0">
            <a:spAutoFit/>
          </a:bodyPr>
          <a:lstStyle/>
          <a:p>
            <a:pPr algn="just">
              <a:lnSpc>
                <a:spcPts val="5323"/>
              </a:lnSpc>
            </a:pPr>
            <a:r>
              <a:rPr lang="en-US" sz="3802">
                <a:solidFill>
                  <a:srgbClr val="000000"/>
                </a:solidFill>
                <a:latin typeface="Poppins"/>
              </a:rPr>
              <a:t>S</a:t>
            </a:r>
            <a:r>
              <a:rPr lang="en-US" sz="3802">
                <a:solidFill>
                  <a:srgbClr val="000000"/>
                </a:solidFill>
                <a:latin typeface="Poppins"/>
              </a:rPr>
              <a:t>entiment analysis API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20823" y="663657"/>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OBJECTIVES</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9473997" y="214400"/>
            <a:ext cx="7785303" cy="4709032"/>
          </a:xfrm>
          <a:custGeom>
            <a:avLst/>
            <a:gdLst/>
            <a:ahLst/>
            <a:cxnLst/>
            <a:rect r="r" b="b" t="t" l="l"/>
            <a:pathLst>
              <a:path h="4709032" w="7785303">
                <a:moveTo>
                  <a:pt x="0" y="0"/>
                </a:moveTo>
                <a:lnTo>
                  <a:pt x="7785303" y="0"/>
                </a:lnTo>
                <a:lnTo>
                  <a:pt x="7785303" y="4709031"/>
                </a:lnTo>
                <a:lnTo>
                  <a:pt x="0" y="4709031"/>
                </a:lnTo>
                <a:lnTo>
                  <a:pt x="0" y="0"/>
                </a:lnTo>
                <a:close/>
              </a:path>
            </a:pathLst>
          </a:custGeom>
          <a:blipFill>
            <a:blip r:embed="rId2"/>
            <a:stretch>
              <a:fillRect l="0" t="0" r="0" b="0"/>
            </a:stretch>
          </a:blipFill>
        </p:spPr>
      </p:sp>
      <p:sp>
        <p:nvSpPr>
          <p:cNvPr name="Freeform 5" id="5"/>
          <p:cNvSpPr/>
          <p:nvPr/>
        </p:nvSpPr>
        <p:spPr>
          <a:xfrm flipH="false" flipV="false" rot="0">
            <a:off x="9473997" y="5143500"/>
            <a:ext cx="7785303" cy="4696130"/>
          </a:xfrm>
          <a:custGeom>
            <a:avLst/>
            <a:gdLst/>
            <a:ahLst/>
            <a:cxnLst/>
            <a:rect r="r" b="b" t="t" l="l"/>
            <a:pathLst>
              <a:path h="4696130" w="7785303">
                <a:moveTo>
                  <a:pt x="0" y="0"/>
                </a:moveTo>
                <a:lnTo>
                  <a:pt x="7785303" y="0"/>
                </a:lnTo>
                <a:lnTo>
                  <a:pt x="7785303" y="4696130"/>
                </a:lnTo>
                <a:lnTo>
                  <a:pt x="0" y="4696130"/>
                </a:lnTo>
                <a:lnTo>
                  <a:pt x="0" y="0"/>
                </a:lnTo>
                <a:close/>
              </a:path>
            </a:pathLst>
          </a:custGeom>
          <a:blipFill>
            <a:blip r:embed="rId3"/>
            <a:stretch>
              <a:fillRect l="0" t="0" r="0" b="0"/>
            </a:stretch>
          </a:blipFill>
        </p:spPr>
      </p:sp>
      <p:sp>
        <p:nvSpPr>
          <p:cNvPr name="TextBox 6" id="6"/>
          <p:cNvSpPr txBox="true"/>
          <p:nvPr/>
        </p:nvSpPr>
        <p:spPr>
          <a:xfrm rot="0">
            <a:off x="1994956" y="4809131"/>
            <a:ext cx="7149044" cy="1351223"/>
          </a:xfrm>
          <a:prstGeom prst="rect">
            <a:avLst/>
          </a:prstGeom>
        </p:spPr>
        <p:txBody>
          <a:bodyPr anchor="t" rtlCol="false" tIns="0" lIns="0" bIns="0" rIns="0">
            <a:spAutoFit/>
          </a:bodyPr>
          <a:lstStyle/>
          <a:p>
            <a:pPr algn="just">
              <a:lnSpc>
                <a:spcPts val="5323"/>
              </a:lnSpc>
            </a:pPr>
            <a:r>
              <a:rPr lang="en-US" sz="3802">
                <a:solidFill>
                  <a:srgbClr val="000000"/>
                </a:solidFill>
                <a:latin typeface="Poppins"/>
              </a:rPr>
              <a:t>S</a:t>
            </a:r>
            <a:r>
              <a:rPr lang="en-US" sz="3802">
                <a:solidFill>
                  <a:srgbClr val="000000"/>
                </a:solidFill>
                <a:latin typeface="Poppins"/>
              </a:rPr>
              <a:t>entiment analysis model.</a:t>
            </a:r>
          </a:p>
          <a:p>
            <a:pPr algn="just" marL="820908" indent="-410454" lvl="1">
              <a:lnSpc>
                <a:spcPts val="5323"/>
              </a:lnSpc>
              <a:buFont typeface="Arial"/>
              <a:buChar char="•"/>
            </a:pPr>
            <a:r>
              <a:rPr lang="en-US" sz="3802">
                <a:solidFill>
                  <a:srgbClr val="000000"/>
                </a:solidFill>
                <a:latin typeface="Poppins"/>
              </a:rPr>
              <a:t>Classification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289811" y="5143500"/>
            <a:ext cx="13708378" cy="3592737"/>
          </a:xfrm>
          <a:custGeom>
            <a:avLst/>
            <a:gdLst/>
            <a:ahLst/>
            <a:cxnLst/>
            <a:rect r="r" b="b" t="t" l="l"/>
            <a:pathLst>
              <a:path h="3592737" w="13708378">
                <a:moveTo>
                  <a:pt x="0" y="0"/>
                </a:moveTo>
                <a:lnTo>
                  <a:pt x="13708378" y="0"/>
                </a:lnTo>
                <a:lnTo>
                  <a:pt x="13708378" y="3592737"/>
                </a:lnTo>
                <a:lnTo>
                  <a:pt x="0" y="3592737"/>
                </a:lnTo>
                <a:lnTo>
                  <a:pt x="0" y="0"/>
                </a:lnTo>
                <a:close/>
              </a:path>
            </a:pathLst>
          </a:custGeom>
          <a:blipFill>
            <a:blip r:embed="rId2"/>
            <a:stretch>
              <a:fillRect l="0" t="0" r="0" b="0"/>
            </a:stretch>
          </a:blipFill>
        </p:spPr>
      </p:sp>
      <p:sp>
        <p:nvSpPr>
          <p:cNvPr name="TextBox 3" id="3"/>
          <p:cNvSpPr txBox="true"/>
          <p:nvPr/>
        </p:nvSpPr>
        <p:spPr>
          <a:xfrm rot="0">
            <a:off x="6320854" y="1866949"/>
            <a:ext cx="5646292" cy="775288"/>
          </a:xfrm>
          <a:prstGeom prst="rect">
            <a:avLst/>
          </a:prstGeom>
        </p:spPr>
        <p:txBody>
          <a:bodyPr anchor="t" rtlCol="false" tIns="0" lIns="0" bIns="0" rIns="0">
            <a:spAutoFit/>
          </a:bodyPr>
          <a:lstStyle/>
          <a:p>
            <a:pPr marL="0" indent="0" lvl="0">
              <a:lnSpc>
                <a:spcPts val="5106"/>
              </a:lnSpc>
              <a:spcBef>
                <a:spcPct val="0"/>
              </a:spcBef>
            </a:pPr>
            <a:r>
              <a:rPr lang="en-US" sz="7092">
                <a:solidFill>
                  <a:srgbClr val="FF4D4D"/>
                </a:solidFill>
                <a:latin typeface="Computer Says No"/>
              </a:rPr>
              <a:t>DISTRIBUTE EXTENSION</a:t>
            </a:r>
          </a:p>
        </p:txBody>
      </p:sp>
      <p:sp>
        <p:nvSpPr>
          <p:cNvPr name="TextBox 4" id="4"/>
          <p:cNvSpPr txBox="true"/>
          <p:nvPr/>
        </p:nvSpPr>
        <p:spPr>
          <a:xfrm rot="0">
            <a:off x="3088674" y="3175603"/>
            <a:ext cx="12110651" cy="1272605"/>
          </a:xfrm>
          <a:prstGeom prst="rect">
            <a:avLst/>
          </a:prstGeom>
        </p:spPr>
        <p:txBody>
          <a:bodyPr anchor="t" rtlCol="false" tIns="0" lIns="0" bIns="0" rIns="0">
            <a:spAutoFit/>
          </a:bodyPr>
          <a:lstStyle/>
          <a:p>
            <a:pPr algn="ctr">
              <a:lnSpc>
                <a:spcPts val="5031"/>
              </a:lnSpc>
            </a:pPr>
            <a:r>
              <a:rPr lang="en-US" sz="3105">
                <a:solidFill>
                  <a:srgbClr val="1D2021"/>
                </a:solidFill>
                <a:latin typeface="Poppins Light"/>
              </a:rPr>
              <a:t>Chrome Web Store is an online marketplace for Chrome extensions and themes.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460285" y="2537094"/>
            <a:ext cx="8766484" cy="3216426"/>
          </a:xfrm>
          <a:prstGeom prst="rect">
            <a:avLst/>
          </a:prstGeom>
        </p:spPr>
        <p:txBody>
          <a:bodyPr anchor="t" rtlCol="false" tIns="0" lIns="0" bIns="0" rIns="0">
            <a:spAutoFit/>
          </a:bodyPr>
          <a:lstStyle/>
          <a:p>
            <a:pPr algn="ctr" marL="0" indent="0" lvl="0">
              <a:lnSpc>
                <a:spcPts val="25145"/>
              </a:lnSpc>
            </a:pPr>
            <a:r>
              <a:rPr lang="en-US" sz="21309">
                <a:solidFill>
                  <a:srgbClr val="FF4D4D"/>
                </a:solidFill>
                <a:latin typeface="Computer Says No"/>
              </a:rPr>
              <a:t>THANK YOU!</a:t>
            </a:r>
          </a:p>
        </p:txBody>
      </p:sp>
      <p:sp>
        <p:nvSpPr>
          <p:cNvPr name="Freeform 3" id="3"/>
          <p:cNvSpPr/>
          <p:nvPr/>
        </p:nvSpPr>
        <p:spPr>
          <a:xfrm flipH="false" flipV="false" rot="0">
            <a:off x="5914708" y="6581458"/>
            <a:ext cx="6458584" cy="3229292"/>
          </a:xfrm>
          <a:custGeom>
            <a:avLst/>
            <a:gdLst/>
            <a:ahLst/>
            <a:cxnLst/>
            <a:rect r="r" b="b" t="t" l="l"/>
            <a:pathLst>
              <a:path h="3229292" w="6458584">
                <a:moveTo>
                  <a:pt x="0" y="0"/>
                </a:moveTo>
                <a:lnTo>
                  <a:pt x="6458584" y="0"/>
                </a:lnTo>
                <a:lnTo>
                  <a:pt x="6458584" y="3229292"/>
                </a:lnTo>
                <a:lnTo>
                  <a:pt x="0" y="3229292"/>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334167" y="2640366"/>
            <a:ext cx="0" cy="5006268"/>
          </a:xfrm>
          <a:prstGeom prst="line">
            <a:avLst/>
          </a:prstGeom>
          <a:ln cap="flat" w="38100">
            <a:solidFill>
              <a:srgbClr val="000000"/>
            </a:solidFill>
            <a:prstDash val="solid"/>
            <a:headEnd type="none" len="sm" w="sm"/>
            <a:tailEnd type="none" len="sm" w="sm"/>
          </a:ln>
        </p:spPr>
      </p:sp>
      <p:sp>
        <p:nvSpPr>
          <p:cNvPr name="TextBox 3" id="3"/>
          <p:cNvSpPr txBox="true"/>
          <p:nvPr/>
        </p:nvSpPr>
        <p:spPr>
          <a:xfrm rot="0">
            <a:off x="832450" y="1165617"/>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PROJECT TEAM</a:t>
            </a:r>
          </a:p>
        </p:txBody>
      </p:sp>
      <p:grpSp>
        <p:nvGrpSpPr>
          <p:cNvPr name="Group 4" id="4"/>
          <p:cNvGrpSpPr>
            <a:grpSpLocks noChangeAspect="true"/>
          </p:cNvGrpSpPr>
          <p:nvPr/>
        </p:nvGrpSpPr>
        <p:grpSpPr>
          <a:xfrm rot="0">
            <a:off x="9963450" y="3233934"/>
            <a:ext cx="2951303" cy="2951303"/>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EF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38275" t="-55626" r="-35971" b="-48024"/>
              </a:stretch>
            </a:blipFill>
          </p:spPr>
        </p:sp>
      </p:grpSp>
      <p:grpSp>
        <p:nvGrpSpPr>
          <p:cNvPr name="Group 8" id="8"/>
          <p:cNvGrpSpPr>
            <a:grpSpLocks noChangeAspect="true"/>
          </p:cNvGrpSpPr>
          <p:nvPr/>
        </p:nvGrpSpPr>
        <p:grpSpPr>
          <a:xfrm rot="0">
            <a:off x="4394397" y="3233934"/>
            <a:ext cx="2986346" cy="2986346"/>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0000"/>
            </a:soli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EF7"/>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1039" r="223" b="-32292"/>
              </a:stretch>
            </a:blipFill>
          </p:spPr>
        </p:sp>
      </p:grpSp>
      <p:sp>
        <p:nvSpPr>
          <p:cNvPr name="TextBox 12" id="12"/>
          <p:cNvSpPr txBox="true"/>
          <p:nvPr/>
        </p:nvSpPr>
        <p:spPr>
          <a:xfrm rot="0">
            <a:off x="4242572" y="6956312"/>
            <a:ext cx="3289996" cy="1796750"/>
          </a:xfrm>
          <a:prstGeom prst="rect">
            <a:avLst/>
          </a:prstGeom>
        </p:spPr>
        <p:txBody>
          <a:bodyPr anchor="t" rtlCol="false" tIns="0" lIns="0" bIns="0" rIns="0">
            <a:spAutoFit/>
          </a:bodyPr>
          <a:lstStyle/>
          <a:p>
            <a:pPr algn="ctr">
              <a:lnSpc>
                <a:spcPts val="4458"/>
              </a:lnSpc>
            </a:pPr>
            <a:r>
              <a:rPr lang="en-US" sz="6192">
                <a:solidFill>
                  <a:srgbClr val="FF3131"/>
                </a:solidFill>
                <a:latin typeface="Computer Says No"/>
              </a:rPr>
              <a:t>FELICITY OGUNTOLU</a:t>
            </a:r>
          </a:p>
          <a:p>
            <a:pPr algn="ctr" marL="0" indent="0" lvl="0">
              <a:lnSpc>
                <a:spcPts val="4458"/>
              </a:lnSpc>
              <a:spcBef>
                <a:spcPct val="0"/>
              </a:spcBef>
            </a:pPr>
            <a:r>
              <a:rPr lang="en-US" sz="6192">
                <a:solidFill>
                  <a:srgbClr val="FF3131"/>
                </a:solidFill>
                <a:latin typeface="Computer Says No"/>
              </a:rPr>
              <a:t> </a:t>
            </a:r>
          </a:p>
        </p:txBody>
      </p:sp>
      <p:sp>
        <p:nvSpPr>
          <p:cNvPr name="TextBox 13" id="13"/>
          <p:cNvSpPr txBox="true"/>
          <p:nvPr/>
        </p:nvSpPr>
        <p:spPr>
          <a:xfrm rot="0">
            <a:off x="9794103" y="6956312"/>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FF3131"/>
                </a:solidFill>
                <a:latin typeface="Computer Says No"/>
              </a:rPr>
              <a:t>KAROL CARDENAS</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77151"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INTRODUCTION</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566932" y="1711161"/>
            <a:ext cx="15154135" cy="7136495"/>
          </a:xfrm>
          <a:prstGeom prst="rect">
            <a:avLst/>
          </a:prstGeom>
        </p:spPr>
        <p:txBody>
          <a:bodyPr anchor="t" rtlCol="false" tIns="0" lIns="0" bIns="0" rIns="0">
            <a:spAutoFit/>
          </a:bodyPr>
          <a:lstStyle/>
          <a:p>
            <a:pPr>
              <a:lnSpc>
                <a:spcPts val="5124"/>
              </a:lnSpc>
            </a:pPr>
            <a:r>
              <a:rPr lang="en-US" sz="3660">
                <a:solidFill>
                  <a:srgbClr val="000000"/>
                </a:solidFill>
                <a:latin typeface="Poppins Light"/>
              </a:rPr>
              <a:t>A web browser extension is software that adds custom functions and features to your browser. It is created using the same technologies used in creating web pages -</a:t>
            </a:r>
          </a:p>
          <a:p>
            <a:pPr>
              <a:lnSpc>
                <a:spcPts val="5124"/>
              </a:lnSpc>
            </a:pPr>
            <a:r>
              <a:rPr lang="en-US" sz="3660">
                <a:solidFill>
                  <a:srgbClr val="000000"/>
                </a:solidFill>
                <a:latin typeface="Poppins Light"/>
              </a:rPr>
              <a:t> HTML, CSS, JavaScript. </a:t>
            </a:r>
          </a:p>
          <a:p>
            <a:pPr>
              <a:lnSpc>
                <a:spcPts val="5124"/>
              </a:lnSpc>
            </a:pPr>
          </a:p>
          <a:p>
            <a:pPr>
              <a:lnSpc>
                <a:spcPts val="5124"/>
              </a:lnSpc>
            </a:pPr>
            <a:r>
              <a:rPr lang="en-US" sz="3660">
                <a:solidFill>
                  <a:srgbClr val="000000"/>
                </a:solidFill>
                <a:latin typeface="Poppins Bold"/>
              </a:rPr>
              <a:t>AIM: </a:t>
            </a:r>
            <a:r>
              <a:rPr lang="en-US" sz="3660">
                <a:solidFill>
                  <a:srgbClr val="000000"/>
                </a:solidFill>
                <a:latin typeface="Poppins Light"/>
              </a:rPr>
              <a:t>Building a Spoiler blocker extension.</a:t>
            </a:r>
          </a:p>
          <a:p>
            <a:pPr>
              <a:lnSpc>
                <a:spcPts val="5124"/>
              </a:lnSpc>
            </a:pPr>
            <a:r>
              <a:rPr lang="en-US" sz="3660">
                <a:solidFill>
                  <a:srgbClr val="000000"/>
                </a:solidFill>
                <a:latin typeface="Poppins Light"/>
              </a:rPr>
              <a:t>Like the need for many blocker extensions e.g. ads, inappropriate content, etc. People also find the need to hide spoilers of their favorite shows or movies from showing up randomly while using their browsers. </a:t>
            </a:r>
          </a:p>
          <a:p>
            <a:pPr>
              <a:lnSpc>
                <a:spcPts val="5124"/>
              </a:lnSpc>
            </a:pP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77151" y="542925"/>
            <a:ext cx="9721151"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METHODOLOGY</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1566932" y="2560886"/>
            <a:ext cx="15154135" cy="6067925"/>
          </a:xfrm>
          <a:prstGeom prst="rect">
            <a:avLst/>
          </a:prstGeom>
        </p:spPr>
        <p:txBody>
          <a:bodyPr anchor="t" rtlCol="false" tIns="0" lIns="0" bIns="0" rIns="0">
            <a:spAutoFit/>
          </a:bodyPr>
          <a:lstStyle/>
          <a:p>
            <a:pPr>
              <a:lnSpc>
                <a:spcPts val="5320"/>
              </a:lnSpc>
            </a:pPr>
            <a:r>
              <a:rPr lang="en-US" sz="3800">
                <a:solidFill>
                  <a:srgbClr val="000000"/>
                </a:solidFill>
                <a:latin typeface="Poppins Light"/>
              </a:rPr>
              <a:t>To build any software, there are some key technologies to always consider</a:t>
            </a:r>
          </a:p>
          <a:p>
            <a:pPr>
              <a:lnSpc>
                <a:spcPts val="5320"/>
              </a:lnSpc>
            </a:pPr>
          </a:p>
          <a:p>
            <a:pPr marL="820421" indent="-410210" lvl="1">
              <a:lnSpc>
                <a:spcPts val="5320"/>
              </a:lnSpc>
              <a:buFont typeface="Arial"/>
              <a:buChar char="•"/>
            </a:pPr>
            <a:r>
              <a:rPr lang="en-US" sz="3800">
                <a:solidFill>
                  <a:srgbClr val="000000"/>
                </a:solidFill>
                <a:latin typeface="Poppins Light"/>
              </a:rPr>
              <a:t>Programming Languages</a:t>
            </a:r>
          </a:p>
          <a:p>
            <a:pPr marL="820421" indent="-410210" lvl="1">
              <a:lnSpc>
                <a:spcPts val="5320"/>
              </a:lnSpc>
              <a:buFont typeface="Arial"/>
              <a:buChar char="•"/>
            </a:pPr>
            <a:r>
              <a:rPr lang="en-US" sz="3800">
                <a:solidFill>
                  <a:srgbClr val="000000"/>
                </a:solidFill>
                <a:latin typeface="Poppins Light"/>
              </a:rPr>
              <a:t>Frameworks and Libraries</a:t>
            </a:r>
          </a:p>
          <a:p>
            <a:pPr marL="820421" indent="-410210" lvl="1">
              <a:lnSpc>
                <a:spcPts val="5320"/>
              </a:lnSpc>
              <a:buFont typeface="Arial"/>
              <a:buChar char="•"/>
            </a:pPr>
            <a:r>
              <a:rPr lang="en-US" sz="3800">
                <a:solidFill>
                  <a:srgbClr val="000000"/>
                </a:solidFill>
                <a:latin typeface="Poppins Light"/>
              </a:rPr>
              <a:t>Databases</a:t>
            </a:r>
          </a:p>
          <a:p>
            <a:pPr>
              <a:lnSpc>
                <a:spcPts val="5964"/>
              </a:lnSpc>
            </a:pPr>
          </a:p>
          <a:p>
            <a:pPr>
              <a:lnSpc>
                <a:spcPts val="5124"/>
              </a:lnSpc>
            </a:pPr>
          </a:p>
          <a:p>
            <a:pPr>
              <a:lnSpc>
                <a:spcPts val="512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9808523"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4"/>
            <a:stretch>
              <a:fillRect l="0" t="0" r="0" b="0"/>
            </a:stretch>
          </a:blipFill>
        </p:spPr>
      </p:sp>
      <p:sp>
        <p:nvSpPr>
          <p:cNvPr name="Freeform 4" id="4"/>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5"/>
            <a:stretch>
              <a:fillRect l="0" t="0" r="0" b="0"/>
            </a:stretch>
          </a:blipFill>
        </p:spPr>
      </p:sp>
      <p:sp>
        <p:nvSpPr>
          <p:cNvPr name="Freeform 6" id="6"/>
          <p:cNvSpPr/>
          <p:nvPr/>
        </p:nvSpPr>
        <p:spPr>
          <a:xfrm flipH="false" flipV="false" rot="-5400000">
            <a:off x="4109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6"/>
            <a:stretch>
              <a:fillRect l="0" t="0" r="0" b="0"/>
            </a:stretch>
          </a:blipFill>
        </p:spPr>
      </p:sp>
      <p:sp>
        <p:nvSpPr>
          <p:cNvPr name="TextBox 8" id="8"/>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FF4D4D"/>
                </a:solidFill>
                <a:latin typeface="Computer Says No"/>
              </a:rPr>
              <a:t>METHODOLOGY</a:t>
            </a:r>
          </a:p>
        </p:txBody>
      </p:sp>
      <p:sp>
        <p:nvSpPr>
          <p:cNvPr name="TextBox 9" id="9"/>
          <p:cNvSpPr txBox="true"/>
          <p:nvPr/>
        </p:nvSpPr>
        <p:spPr>
          <a:xfrm rot="0">
            <a:off x="2933300"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FF3131"/>
                </a:solidFill>
                <a:latin typeface="Computer Says No"/>
              </a:rPr>
              <a:t>HTML </a:t>
            </a:r>
          </a:p>
        </p:txBody>
      </p:sp>
      <p:sp>
        <p:nvSpPr>
          <p:cNvPr name="TextBox 10" id="10"/>
          <p:cNvSpPr txBox="true"/>
          <p:nvPr/>
        </p:nvSpPr>
        <p:spPr>
          <a:xfrm rot="0">
            <a:off x="7837434"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FF3131"/>
                </a:solidFill>
                <a:latin typeface="Computer Says No"/>
              </a:rPr>
              <a:t>CSS</a:t>
            </a:r>
          </a:p>
        </p:txBody>
      </p:sp>
      <p:sp>
        <p:nvSpPr>
          <p:cNvPr name="TextBox 11" id="11"/>
          <p:cNvSpPr txBox="true"/>
          <p:nvPr/>
        </p:nvSpPr>
        <p:spPr>
          <a:xfrm rot="0">
            <a:off x="12700727"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FF3131"/>
                </a:solidFill>
                <a:latin typeface="Computer Says No"/>
              </a:rPr>
              <a:t>JAVASCRIPT</a:t>
            </a:r>
          </a:p>
        </p:txBody>
      </p:sp>
      <p:sp>
        <p:nvSpPr>
          <p:cNvPr name="TextBox 12" id="12"/>
          <p:cNvSpPr txBox="true"/>
          <p:nvPr/>
        </p:nvSpPr>
        <p:spPr>
          <a:xfrm rot="0">
            <a:off x="3224015" y="6505962"/>
            <a:ext cx="2708566" cy="2954559"/>
          </a:xfrm>
          <a:prstGeom prst="rect">
            <a:avLst/>
          </a:prstGeom>
        </p:spPr>
        <p:txBody>
          <a:bodyPr anchor="t" rtlCol="false" tIns="0" lIns="0" bIns="0" rIns="0">
            <a:spAutoFit/>
          </a:bodyPr>
          <a:lstStyle/>
          <a:p>
            <a:pPr algn="ctr">
              <a:lnSpc>
                <a:spcPts val="3855"/>
              </a:lnSpc>
            </a:pPr>
            <a:r>
              <a:rPr lang="en-US" sz="3974">
                <a:solidFill>
                  <a:srgbClr val="1D2021"/>
                </a:solidFill>
                <a:latin typeface="Computer Says No"/>
              </a:rPr>
              <a:t>Building block for all websites; standard markup language used to create apps, web interfaces, etc. </a:t>
            </a:r>
          </a:p>
        </p:txBody>
      </p:sp>
      <p:sp>
        <p:nvSpPr>
          <p:cNvPr name="TextBox 13" id="13"/>
          <p:cNvSpPr txBox="true"/>
          <p:nvPr/>
        </p:nvSpPr>
        <p:spPr>
          <a:xfrm rot="0">
            <a:off x="8107729" y="6505962"/>
            <a:ext cx="2708566" cy="2468784"/>
          </a:xfrm>
          <a:prstGeom prst="rect">
            <a:avLst/>
          </a:prstGeom>
        </p:spPr>
        <p:txBody>
          <a:bodyPr anchor="t" rtlCol="false" tIns="0" lIns="0" bIns="0" rIns="0">
            <a:spAutoFit/>
          </a:bodyPr>
          <a:lstStyle/>
          <a:p>
            <a:pPr algn="ctr">
              <a:lnSpc>
                <a:spcPts val="3855"/>
              </a:lnSpc>
            </a:pPr>
            <a:r>
              <a:rPr lang="en-US" sz="3974">
                <a:solidFill>
                  <a:srgbClr val="1D2021"/>
                </a:solidFill>
                <a:latin typeface="Computer Says No"/>
              </a:rPr>
              <a:t>Style sheet language to set the style and deisgn of HTML elements</a:t>
            </a:r>
          </a:p>
        </p:txBody>
      </p:sp>
      <p:sp>
        <p:nvSpPr>
          <p:cNvPr name="TextBox 14" id="14"/>
          <p:cNvSpPr txBox="true"/>
          <p:nvPr/>
        </p:nvSpPr>
        <p:spPr>
          <a:xfrm rot="0">
            <a:off x="13036396" y="6505962"/>
            <a:ext cx="2708566" cy="2954559"/>
          </a:xfrm>
          <a:prstGeom prst="rect">
            <a:avLst/>
          </a:prstGeom>
        </p:spPr>
        <p:txBody>
          <a:bodyPr anchor="t" rtlCol="false" tIns="0" lIns="0" bIns="0" rIns="0">
            <a:spAutoFit/>
          </a:bodyPr>
          <a:lstStyle/>
          <a:p>
            <a:pPr algn="ctr">
              <a:lnSpc>
                <a:spcPts val="3855"/>
              </a:lnSpc>
            </a:pPr>
            <a:r>
              <a:rPr lang="en-US" sz="3974">
                <a:solidFill>
                  <a:srgbClr val="1D2021"/>
                </a:solidFill>
                <a:latin typeface="Computer Says No"/>
              </a:rPr>
              <a:t>Programming language to create interactive effects within web browsers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98052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4"/>
            <a:stretch>
              <a:fillRect l="0" t="0" r="0" b="0"/>
            </a:stretch>
          </a:blipFill>
        </p:spPr>
      </p:sp>
      <p:sp>
        <p:nvSpPr>
          <p:cNvPr name="Freeform 5" id="5"/>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5"/>
            <a:stretch>
              <a:fillRect l="0" t="0" r="0" b="0"/>
            </a:stretch>
          </a:blipFill>
        </p:spPr>
      </p:sp>
      <p:sp>
        <p:nvSpPr>
          <p:cNvPr name="Freeform 6" id="6"/>
          <p:cNvSpPr/>
          <p:nvPr/>
        </p:nvSpPr>
        <p:spPr>
          <a:xfrm flipH="false" flipV="false" rot="-5400000">
            <a:off x="4109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6"/>
            <a:stretch>
              <a:fillRect l="0" t="0" r="0" b="0"/>
            </a:stretch>
          </a:blipFill>
        </p:spPr>
      </p:sp>
      <p:sp>
        <p:nvSpPr>
          <p:cNvPr name="TextBox 8" id="8"/>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FF4D4D"/>
                </a:solidFill>
                <a:latin typeface="Computer Says No"/>
              </a:rPr>
              <a:t>METHODOLOGY</a:t>
            </a:r>
          </a:p>
        </p:txBody>
      </p:sp>
      <p:sp>
        <p:nvSpPr>
          <p:cNvPr name="TextBox 9" id="9"/>
          <p:cNvSpPr txBox="true"/>
          <p:nvPr/>
        </p:nvSpPr>
        <p:spPr>
          <a:xfrm rot="0">
            <a:off x="2933300"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FF3131"/>
                </a:solidFill>
                <a:latin typeface="Computer Says No"/>
              </a:rPr>
              <a:t>PYTHON</a:t>
            </a:r>
          </a:p>
        </p:txBody>
      </p:sp>
      <p:sp>
        <p:nvSpPr>
          <p:cNvPr name="TextBox 10" id="10"/>
          <p:cNvSpPr txBox="true"/>
          <p:nvPr/>
        </p:nvSpPr>
        <p:spPr>
          <a:xfrm rot="0">
            <a:off x="7837434"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FF3131"/>
                </a:solidFill>
                <a:latin typeface="Computer Says No"/>
              </a:rPr>
              <a:t>API’S</a:t>
            </a:r>
          </a:p>
        </p:txBody>
      </p:sp>
      <p:sp>
        <p:nvSpPr>
          <p:cNvPr name="TextBox 11" id="11"/>
          <p:cNvSpPr txBox="true"/>
          <p:nvPr/>
        </p:nvSpPr>
        <p:spPr>
          <a:xfrm rot="0">
            <a:off x="3224015" y="6505962"/>
            <a:ext cx="2708566" cy="3440334"/>
          </a:xfrm>
          <a:prstGeom prst="rect">
            <a:avLst/>
          </a:prstGeom>
        </p:spPr>
        <p:txBody>
          <a:bodyPr anchor="t" rtlCol="false" tIns="0" lIns="0" bIns="0" rIns="0">
            <a:spAutoFit/>
          </a:bodyPr>
          <a:lstStyle/>
          <a:p>
            <a:pPr algn="ctr">
              <a:lnSpc>
                <a:spcPts val="3855"/>
              </a:lnSpc>
            </a:pPr>
            <a:r>
              <a:rPr lang="en-US" sz="3974">
                <a:solidFill>
                  <a:srgbClr val="1D2021"/>
                </a:solidFill>
                <a:latin typeface="Computer Says No"/>
              </a:rPr>
              <a:t>For implementing the AI component, python is need for coding the ML models e.g. NLP, Sentiment analysis</a:t>
            </a:r>
          </a:p>
        </p:txBody>
      </p:sp>
      <p:sp>
        <p:nvSpPr>
          <p:cNvPr name="TextBox 12" id="12"/>
          <p:cNvSpPr txBox="true"/>
          <p:nvPr/>
        </p:nvSpPr>
        <p:spPr>
          <a:xfrm rot="0">
            <a:off x="12697461"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FF3131"/>
                </a:solidFill>
                <a:latin typeface="Computer Says No"/>
              </a:rPr>
              <a:t>DATABASE</a:t>
            </a:r>
          </a:p>
        </p:txBody>
      </p:sp>
      <p:sp>
        <p:nvSpPr>
          <p:cNvPr name="TextBox 13" id="13"/>
          <p:cNvSpPr txBox="true"/>
          <p:nvPr/>
        </p:nvSpPr>
        <p:spPr>
          <a:xfrm rot="0">
            <a:off x="8106096" y="6505962"/>
            <a:ext cx="2708566" cy="3440334"/>
          </a:xfrm>
          <a:prstGeom prst="rect">
            <a:avLst/>
          </a:prstGeom>
        </p:spPr>
        <p:txBody>
          <a:bodyPr anchor="t" rtlCol="false" tIns="0" lIns="0" bIns="0" rIns="0">
            <a:spAutoFit/>
          </a:bodyPr>
          <a:lstStyle/>
          <a:p>
            <a:pPr algn="ctr">
              <a:lnSpc>
                <a:spcPts val="3855"/>
              </a:lnSpc>
            </a:pPr>
            <a:r>
              <a:rPr lang="en-US" sz="3974">
                <a:solidFill>
                  <a:srgbClr val="1D2021"/>
                </a:solidFill>
                <a:latin typeface="Computer Says No"/>
              </a:rPr>
              <a:t>Interface needed to support complex operations and access data e.g. database of spoliers</a:t>
            </a:r>
          </a:p>
        </p:txBody>
      </p:sp>
      <p:sp>
        <p:nvSpPr>
          <p:cNvPr name="TextBox 14" id="14"/>
          <p:cNvSpPr txBox="true"/>
          <p:nvPr/>
        </p:nvSpPr>
        <p:spPr>
          <a:xfrm rot="0">
            <a:off x="12444478" y="6505962"/>
            <a:ext cx="3795960" cy="3440334"/>
          </a:xfrm>
          <a:prstGeom prst="rect">
            <a:avLst/>
          </a:prstGeom>
        </p:spPr>
        <p:txBody>
          <a:bodyPr anchor="t" rtlCol="false" tIns="0" lIns="0" bIns="0" rIns="0">
            <a:spAutoFit/>
          </a:bodyPr>
          <a:lstStyle/>
          <a:p>
            <a:pPr algn="ctr">
              <a:lnSpc>
                <a:spcPts val="3855"/>
              </a:lnSpc>
            </a:pPr>
            <a:r>
              <a:rPr lang="en-US" sz="3974">
                <a:solidFill>
                  <a:srgbClr val="1D2021"/>
                </a:solidFill>
                <a:latin typeface="Computer Says No"/>
              </a:rPr>
              <a:t>A regular updated and maintained database can only be achieved with a management system like MySQL to keep track of chnages, aid ease of updates, etc.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338661" y="2433220"/>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FF4D4D"/>
                </a:solidFill>
                <a:latin typeface="Computer Says No"/>
              </a:rPr>
              <a:t>PROJECT OBJECTIVES</a:t>
            </a:r>
          </a:p>
        </p:txBody>
      </p:sp>
      <p:sp>
        <p:nvSpPr>
          <p:cNvPr name="Freeform 3" id="3"/>
          <p:cNvSpPr/>
          <p:nvPr/>
        </p:nvSpPr>
        <p:spPr>
          <a:xfrm flipH="false" flipV="false" rot="0">
            <a:off x="1934659" y="4561931"/>
            <a:ext cx="1775990" cy="1775990"/>
          </a:xfrm>
          <a:custGeom>
            <a:avLst/>
            <a:gdLst/>
            <a:ahLst/>
            <a:cxnLst/>
            <a:rect r="r" b="b" t="t" l="l"/>
            <a:pathLst>
              <a:path h="1775990" w="1775990">
                <a:moveTo>
                  <a:pt x="0" y="0"/>
                </a:moveTo>
                <a:lnTo>
                  <a:pt x="1775989" y="0"/>
                </a:lnTo>
                <a:lnTo>
                  <a:pt x="1775989" y="1775989"/>
                </a:lnTo>
                <a:lnTo>
                  <a:pt x="0" y="17759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73957" y="5175571"/>
            <a:ext cx="1097393" cy="954332"/>
          </a:xfrm>
          <a:prstGeom prst="rect">
            <a:avLst/>
          </a:prstGeom>
        </p:spPr>
        <p:txBody>
          <a:bodyPr anchor="t" rtlCol="false" tIns="0" lIns="0" bIns="0" rIns="0">
            <a:spAutoFit/>
          </a:bodyPr>
          <a:lstStyle/>
          <a:p>
            <a:pPr algn="ctr" marL="0" indent="0" lvl="0">
              <a:lnSpc>
                <a:spcPts val="6465"/>
              </a:lnSpc>
              <a:spcBef>
                <a:spcPct val="0"/>
              </a:spcBef>
            </a:pPr>
            <a:r>
              <a:rPr lang="en-US" sz="8980">
                <a:solidFill>
                  <a:srgbClr val="FF3131"/>
                </a:solidFill>
                <a:latin typeface="Computer Says No"/>
              </a:rPr>
              <a:t>01</a:t>
            </a:r>
          </a:p>
        </p:txBody>
      </p:sp>
      <p:sp>
        <p:nvSpPr>
          <p:cNvPr name="AutoShape 5" id="5"/>
          <p:cNvSpPr/>
          <p:nvPr/>
        </p:nvSpPr>
        <p:spPr>
          <a:xfrm flipV="true">
            <a:off x="6856032" y="5469937"/>
            <a:ext cx="1430974" cy="0"/>
          </a:xfrm>
          <a:prstGeom prst="line">
            <a:avLst/>
          </a:prstGeom>
          <a:ln cap="rnd" w="47625">
            <a:solidFill>
              <a:srgbClr val="FF3131"/>
            </a:solidFill>
            <a:prstDash val="sysDot"/>
            <a:headEnd type="none" len="sm" w="sm"/>
            <a:tailEnd type="none" len="sm" w="sm"/>
          </a:ln>
        </p:spPr>
      </p:sp>
      <p:sp>
        <p:nvSpPr>
          <p:cNvPr name="AutoShape 6" id="6"/>
          <p:cNvSpPr/>
          <p:nvPr/>
        </p:nvSpPr>
        <p:spPr>
          <a:xfrm>
            <a:off x="3680475" y="5413492"/>
            <a:ext cx="1430974" cy="0"/>
          </a:xfrm>
          <a:prstGeom prst="line">
            <a:avLst/>
          </a:prstGeom>
          <a:ln cap="rnd" w="47625">
            <a:solidFill>
              <a:srgbClr val="FF3131"/>
            </a:solidFill>
            <a:prstDash val="sysDot"/>
            <a:headEnd type="none" len="sm" w="sm"/>
            <a:tailEnd type="none" len="sm" w="sm"/>
          </a:ln>
        </p:spPr>
      </p:sp>
      <p:sp>
        <p:nvSpPr>
          <p:cNvPr name="TextBox 7" id="7"/>
          <p:cNvSpPr txBox="true"/>
          <p:nvPr/>
        </p:nvSpPr>
        <p:spPr>
          <a:xfrm rot="0">
            <a:off x="1511033" y="6915852"/>
            <a:ext cx="2623242" cy="1433930"/>
          </a:xfrm>
          <a:prstGeom prst="rect">
            <a:avLst/>
          </a:prstGeom>
        </p:spPr>
        <p:txBody>
          <a:bodyPr anchor="t" rtlCol="false" tIns="0" lIns="0" bIns="0" rIns="0">
            <a:spAutoFit/>
          </a:bodyPr>
          <a:lstStyle/>
          <a:p>
            <a:pPr algn="ctr">
              <a:lnSpc>
                <a:spcPts val="4362"/>
              </a:lnSpc>
            </a:pPr>
            <a:r>
              <a:rPr lang="en-US" sz="4497">
                <a:solidFill>
                  <a:srgbClr val="1D2021"/>
                </a:solidFill>
                <a:latin typeface="Computer Says No"/>
              </a:rPr>
              <a:t>Keyword </a:t>
            </a:r>
          </a:p>
          <a:p>
            <a:pPr algn="ctr">
              <a:lnSpc>
                <a:spcPts val="4362"/>
              </a:lnSpc>
            </a:pPr>
            <a:r>
              <a:rPr lang="en-US" sz="4497">
                <a:solidFill>
                  <a:srgbClr val="1D2021"/>
                </a:solidFill>
                <a:latin typeface="Computer Says No"/>
              </a:rPr>
              <a:t>Filtering</a:t>
            </a:r>
          </a:p>
          <a:p>
            <a:pPr algn="ctr">
              <a:lnSpc>
                <a:spcPts val="2569"/>
              </a:lnSpc>
            </a:pPr>
            <a:r>
              <a:rPr lang="en-US" sz="2648">
                <a:solidFill>
                  <a:srgbClr val="1D2021"/>
                </a:solidFill>
                <a:latin typeface="Computer Says No"/>
              </a:rPr>
              <a:t> </a:t>
            </a:r>
          </a:p>
        </p:txBody>
      </p:sp>
      <p:sp>
        <p:nvSpPr>
          <p:cNvPr name="Freeform 8" id="8"/>
          <p:cNvSpPr/>
          <p:nvPr/>
        </p:nvSpPr>
        <p:spPr>
          <a:xfrm flipH="false" flipV="false" rot="0">
            <a:off x="5111449" y="4525497"/>
            <a:ext cx="1775990" cy="1775990"/>
          </a:xfrm>
          <a:custGeom>
            <a:avLst/>
            <a:gdLst/>
            <a:ahLst/>
            <a:cxnLst/>
            <a:rect r="r" b="b" t="t" l="l"/>
            <a:pathLst>
              <a:path h="1775990" w="1775990">
                <a:moveTo>
                  <a:pt x="0" y="0"/>
                </a:moveTo>
                <a:lnTo>
                  <a:pt x="1775990" y="0"/>
                </a:lnTo>
                <a:lnTo>
                  <a:pt x="1775990" y="1775990"/>
                </a:lnTo>
                <a:lnTo>
                  <a:pt x="0" y="17759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450748" y="5139138"/>
            <a:ext cx="1097393" cy="954332"/>
          </a:xfrm>
          <a:prstGeom prst="rect">
            <a:avLst/>
          </a:prstGeom>
        </p:spPr>
        <p:txBody>
          <a:bodyPr anchor="t" rtlCol="false" tIns="0" lIns="0" bIns="0" rIns="0">
            <a:spAutoFit/>
          </a:bodyPr>
          <a:lstStyle/>
          <a:p>
            <a:pPr algn="ctr" marL="0" indent="0" lvl="0">
              <a:lnSpc>
                <a:spcPts val="6465"/>
              </a:lnSpc>
              <a:spcBef>
                <a:spcPct val="0"/>
              </a:spcBef>
            </a:pPr>
            <a:r>
              <a:rPr lang="en-US" sz="8980">
                <a:solidFill>
                  <a:srgbClr val="FF3131"/>
                </a:solidFill>
                <a:latin typeface="Computer Says No"/>
              </a:rPr>
              <a:t>02</a:t>
            </a:r>
          </a:p>
        </p:txBody>
      </p:sp>
      <p:sp>
        <p:nvSpPr>
          <p:cNvPr name="Freeform 10" id="10"/>
          <p:cNvSpPr/>
          <p:nvPr/>
        </p:nvSpPr>
        <p:spPr>
          <a:xfrm flipH="false" flipV="false" rot="0">
            <a:off x="8287006" y="4523522"/>
            <a:ext cx="1775990" cy="1775990"/>
          </a:xfrm>
          <a:custGeom>
            <a:avLst/>
            <a:gdLst/>
            <a:ahLst/>
            <a:cxnLst/>
            <a:rect r="r" b="b" t="t" l="l"/>
            <a:pathLst>
              <a:path h="1775990" w="1775990">
                <a:moveTo>
                  <a:pt x="0" y="0"/>
                </a:moveTo>
                <a:lnTo>
                  <a:pt x="1775990" y="0"/>
                </a:lnTo>
                <a:lnTo>
                  <a:pt x="1775990" y="1775989"/>
                </a:lnTo>
                <a:lnTo>
                  <a:pt x="0" y="17759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8626305" y="5137162"/>
            <a:ext cx="1097393" cy="954332"/>
          </a:xfrm>
          <a:prstGeom prst="rect">
            <a:avLst/>
          </a:prstGeom>
        </p:spPr>
        <p:txBody>
          <a:bodyPr anchor="t" rtlCol="false" tIns="0" lIns="0" bIns="0" rIns="0">
            <a:spAutoFit/>
          </a:bodyPr>
          <a:lstStyle/>
          <a:p>
            <a:pPr algn="ctr" marL="0" indent="0" lvl="0">
              <a:lnSpc>
                <a:spcPts val="6465"/>
              </a:lnSpc>
              <a:spcBef>
                <a:spcPct val="0"/>
              </a:spcBef>
            </a:pPr>
            <a:r>
              <a:rPr lang="en-US" sz="8980">
                <a:solidFill>
                  <a:srgbClr val="FF3131"/>
                </a:solidFill>
                <a:latin typeface="Computer Says No"/>
              </a:rPr>
              <a:t>03</a:t>
            </a:r>
          </a:p>
        </p:txBody>
      </p:sp>
      <p:sp>
        <p:nvSpPr>
          <p:cNvPr name="TextBox 12" id="12"/>
          <p:cNvSpPr txBox="true"/>
          <p:nvPr/>
        </p:nvSpPr>
        <p:spPr>
          <a:xfrm rot="0">
            <a:off x="4687823" y="6915852"/>
            <a:ext cx="2623242" cy="1433930"/>
          </a:xfrm>
          <a:prstGeom prst="rect">
            <a:avLst/>
          </a:prstGeom>
        </p:spPr>
        <p:txBody>
          <a:bodyPr anchor="t" rtlCol="false" tIns="0" lIns="0" bIns="0" rIns="0">
            <a:spAutoFit/>
          </a:bodyPr>
          <a:lstStyle/>
          <a:p>
            <a:pPr algn="ctr">
              <a:lnSpc>
                <a:spcPts val="4362"/>
              </a:lnSpc>
            </a:pPr>
            <a:r>
              <a:rPr lang="en-US" sz="4497">
                <a:solidFill>
                  <a:srgbClr val="1D2021"/>
                </a:solidFill>
                <a:latin typeface="Computer Says No"/>
              </a:rPr>
              <a:t>Database of Spoilers</a:t>
            </a:r>
          </a:p>
          <a:p>
            <a:pPr algn="ctr">
              <a:lnSpc>
                <a:spcPts val="2569"/>
              </a:lnSpc>
            </a:pPr>
            <a:r>
              <a:rPr lang="en-US" sz="2648">
                <a:solidFill>
                  <a:srgbClr val="1D2021"/>
                </a:solidFill>
                <a:latin typeface="Computer Says No"/>
              </a:rPr>
              <a:t> </a:t>
            </a:r>
          </a:p>
        </p:txBody>
      </p:sp>
      <p:sp>
        <p:nvSpPr>
          <p:cNvPr name="TextBox 13" id="13"/>
          <p:cNvSpPr txBox="true"/>
          <p:nvPr/>
        </p:nvSpPr>
        <p:spPr>
          <a:xfrm rot="0">
            <a:off x="10667565" y="6915852"/>
            <a:ext cx="3064520" cy="1135347"/>
          </a:xfrm>
          <a:prstGeom prst="rect">
            <a:avLst/>
          </a:prstGeom>
        </p:spPr>
        <p:txBody>
          <a:bodyPr anchor="t" rtlCol="false" tIns="0" lIns="0" bIns="0" rIns="0">
            <a:spAutoFit/>
          </a:bodyPr>
          <a:lstStyle/>
          <a:p>
            <a:pPr algn="ctr">
              <a:lnSpc>
                <a:spcPts val="4362"/>
              </a:lnSpc>
            </a:pPr>
            <a:r>
              <a:rPr lang="en-US" sz="4497">
                <a:solidFill>
                  <a:srgbClr val="1D2021"/>
                </a:solidFill>
                <a:latin typeface="Computer Says No"/>
              </a:rPr>
              <a:t>Customer-user</a:t>
            </a:r>
          </a:p>
          <a:p>
            <a:pPr algn="ctr">
              <a:lnSpc>
                <a:spcPts val="4362"/>
              </a:lnSpc>
            </a:pPr>
            <a:r>
              <a:rPr lang="en-US" sz="4497">
                <a:solidFill>
                  <a:srgbClr val="1D2021"/>
                </a:solidFill>
                <a:latin typeface="Computer Says No"/>
              </a:rPr>
              <a:t>settings</a:t>
            </a:r>
          </a:p>
        </p:txBody>
      </p:sp>
      <p:sp>
        <p:nvSpPr>
          <p:cNvPr name="Freeform 14" id="14"/>
          <p:cNvSpPr/>
          <p:nvPr/>
        </p:nvSpPr>
        <p:spPr>
          <a:xfrm flipH="false" flipV="false" rot="0">
            <a:off x="11311830" y="4523522"/>
            <a:ext cx="1775990" cy="1775990"/>
          </a:xfrm>
          <a:custGeom>
            <a:avLst/>
            <a:gdLst/>
            <a:ahLst/>
            <a:cxnLst/>
            <a:rect r="r" b="b" t="t" l="l"/>
            <a:pathLst>
              <a:path h="1775990" w="1775990">
                <a:moveTo>
                  <a:pt x="0" y="0"/>
                </a:moveTo>
                <a:lnTo>
                  <a:pt x="1775990" y="0"/>
                </a:lnTo>
                <a:lnTo>
                  <a:pt x="1775990" y="1775989"/>
                </a:lnTo>
                <a:lnTo>
                  <a:pt x="0" y="17759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1656080" y="5139138"/>
            <a:ext cx="1097393" cy="954332"/>
          </a:xfrm>
          <a:prstGeom prst="rect">
            <a:avLst/>
          </a:prstGeom>
        </p:spPr>
        <p:txBody>
          <a:bodyPr anchor="t" rtlCol="false" tIns="0" lIns="0" bIns="0" rIns="0">
            <a:spAutoFit/>
          </a:bodyPr>
          <a:lstStyle/>
          <a:p>
            <a:pPr algn="ctr" marL="0" indent="0" lvl="0">
              <a:lnSpc>
                <a:spcPts val="6465"/>
              </a:lnSpc>
              <a:spcBef>
                <a:spcPct val="0"/>
              </a:spcBef>
            </a:pPr>
            <a:r>
              <a:rPr lang="en-US" sz="8980">
                <a:solidFill>
                  <a:srgbClr val="FF3131"/>
                </a:solidFill>
                <a:latin typeface="Computer Says No"/>
              </a:rPr>
              <a:t>04</a:t>
            </a:r>
          </a:p>
        </p:txBody>
      </p:sp>
      <p:sp>
        <p:nvSpPr>
          <p:cNvPr name="AutoShape 16" id="16"/>
          <p:cNvSpPr/>
          <p:nvPr/>
        </p:nvSpPr>
        <p:spPr>
          <a:xfrm flipV="true">
            <a:off x="10062996" y="5433504"/>
            <a:ext cx="1430974" cy="0"/>
          </a:xfrm>
          <a:prstGeom prst="line">
            <a:avLst/>
          </a:prstGeom>
          <a:ln cap="rnd" w="47625">
            <a:solidFill>
              <a:srgbClr val="FF3131"/>
            </a:solidFill>
            <a:prstDash val="sysDot"/>
            <a:headEnd type="none" len="sm" w="sm"/>
            <a:tailEnd type="none" len="sm" w="sm"/>
          </a:ln>
        </p:spPr>
      </p:sp>
      <p:sp>
        <p:nvSpPr>
          <p:cNvPr name="TextBox 17" id="17"/>
          <p:cNvSpPr txBox="true"/>
          <p:nvPr/>
        </p:nvSpPr>
        <p:spPr>
          <a:xfrm rot="0">
            <a:off x="13672331" y="6913876"/>
            <a:ext cx="3104637" cy="1382357"/>
          </a:xfrm>
          <a:prstGeom prst="rect">
            <a:avLst/>
          </a:prstGeom>
        </p:spPr>
        <p:txBody>
          <a:bodyPr anchor="t" rtlCol="false" tIns="0" lIns="0" bIns="0" rIns="0">
            <a:spAutoFit/>
          </a:bodyPr>
          <a:lstStyle/>
          <a:p>
            <a:pPr algn="ctr">
              <a:lnSpc>
                <a:spcPts val="4265"/>
              </a:lnSpc>
            </a:pPr>
            <a:r>
              <a:rPr lang="en-US" sz="4397">
                <a:solidFill>
                  <a:srgbClr val="1D2021"/>
                </a:solidFill>
                <a:latin typeface="Computer Says No"/>
              </a:rPr>
              <a:t>Natural Language Processing (NLP)</a:t>
            </a:r>
          </a:p>
          <a:p>
            <a:pPr algn="ctr">
              <a:lnSpc>
                <a:spcPts val="2471"/>
              </a:lnSpc>
            </a:pPr>
            <a:r>
              <a:rPr lang="en-US" sz="2548">
                <a:solidFill>
                  <a:srgbClr val="1D2021"/>
                </a:solidFill>
                <a:latin typeface="Computer Says No"/>
              </a:rPr>
              <a:t> </a:t>
            </a:r>
          </a:p>
        </p:txBody>
      </p:sp>
      <p:sp>
        <p:nvSpPr>
          <p:cNvPr name="Freeform 18" id="18"/>
          <p:cNvSpPr/>
          <p:nvPr/>
        </p:nvSpPr>
        <p:spPr>
          <a:xfrm flipH="false" flipV="false" rot="0">
            <a:off x="14336654" y="4525497"/>
            <a:ext cx="1775990" cy="1775990"/>
          </a:xfrm>
          <a:custGeom>
            <a:avLst/>
            <a:gdLst/>
            <a:ahLst/>
            <a:cxnLst/>
            <a:rect r="r" b="b" t="t" l="l"/>
            <a:pathLst>
              <a:path h="1775990" w="1775990">
                <a:moveTo>
                  <a:pt x="0" y="0"/>
                </a:moveTo>
                <a:lnTo>
                  <a:pt x="1775990" y="0"/>
                </a:lnTo>
                <a:lnTo>
                  <a:pt x="1775990" y="1775990"/>
                </a:lnTo>
                <a:lnTo>
                  <a:pt x="0" y="17759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4680904" y="5141114"/>
            <a:ext cx="1097393" cy="954332"/>
          </a:xfrm>
          <a:prstGeom prst="rect">
            <a:avLst/>
          </a:prstGeom>
        </p:spPr>
        <p:txBody>
          <a:bodyPr anchor="t" rtlCol="false" tIns="0" lIns="0" bIns="0" rIns="0">
            <a:spAutoFit/>
          </a:bodyPr>
          <a:lstStyle/>
          <a:p>
            <a:pPr algn="ctr" marL="0" indent="0" lvl="0">
              <a:lnSpc>
                <a:spcPts val="6465"/>
              </a:lnSpc>
              <a:spcBef>
                <a:spcPct val="0"/>
              </a:spcBef>
            </a:pPr>
            <a:r>
              <a:rPr lang="en-US" sz="8980">
                <a:solidFill>
                  <a:srgbClr val="FF3131"/>
                </a:solidFill>
                <a:latin typeface="Computer Says No"/>
              </a:rPr>
              <a:t>05</a:t>
            </a:r>
          </a:p>
        </p:txBody>
      </p:sp>
      <p:sp>
        <p:nvSpPr>
          <p:cNvPr name="AutoShape 20" id="20"/>
          <p:cNvSpPr/>
          <p:nvPr/>
        </p:nvSpPr>
        <p:spPr>
          <a:xfrm>
            <a:off x="13087820" y="5435479"/>
            <a:ext cx="1430974" cy="0"/>
          </a:xfrm>
          <a:prstGeom prst="line">
            <a:avLst/>
          </a:prstGeom>
          <a:ln cap="rnd" w="47625">
            <a:solidFill>
              <a:srgbClr val="FF3131"/>
            </a:solidFill>
            <a:prstDash val="sysDot"/>
            <a:headEnd type="none" len="sm" w="sm"/>
            <a:tailEnd type="none" len="sm" w="sm"/>
          </a:ln>
        </p:spPr>
      </p:sp>
      <p:sp>
        <p:nvSpPr>
          <p:cNvPr name="TextBox 21" id="21"/>
          <p:cNvSpPr txBox="true"/>
          <p:nvPr/>
        </p:nvSpPr>
        <p:spPr>
          <a:xfrm rot="0">
            <a:off x="7603045" y="6915852"/>
            <a:ext cx="3064520" cy="1140749"/>
          </a:xfrm>
          <a:prstGeom prst="rect">
            <a:avLst/>
          </a:prstGeom>
        </p:spPr>
        <p:txBody>
          <a:bodyPr anchor="t" rtlCol="false" tIns="0" lIns="0" bIns="0" rIns="0">
            <a:spAutoFit/>
          </a:bodyPr>
          <a:lstStyle/>
          <a:p>
            <a:pPr algn="ctr">
              <a:lnSpc>
                <a:spcPts val="4362"/>
              </a:lnSpc>
            </a:pPr>
            <a:r>
              <a:rPr lang="en-US" sz="4497">
                <a:solidFill>
                  <a:srgbClr val="1D2021"/>
                </a:solidFill>
                <a:latin typeface="Computer Says No"/>
              </a:rPr>
              <a:t>Content </a:t>
            </a:r>
          </a:p>
          <a:p>
            <a:pPr algn="ctr">
              <a:lnSpc>
                <a:spcPts val="4362"/>
              </a:lnSpc>
            </a:pPr>
            <a:r>
              <a:rPr lang="en-US" sz="4497">
                <a:solidFill>
                  <a:srgbClr val="1D2021"/>
                </a:solidFill>
                <a:latin typeface="Computer Says No"/>
              </a:rPr>
              <a:t>Replacement</a:t>
            </a: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123366" y="542925"/>
            <a:ext cx="14041268"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FF4D4D"/>
                </a:solidFill>
                <a:latin typeface="Computer Says No"/>
              </a:rPr>
              <a:t>GITHUB REPOSITORY</a:t>
            </a:r>
          </a:p>
        </p:txBody>
      </p:sp>
      <p:sp>
        <p:nvSpPr>
          <p:cNvPr name="AutoShape 3" id="3"/>
          <p:cNvSpPr/>
          <p:nvPr/>
        </p:nvSpPr>
        <p:spPr>
          <a:xfrm flipH="true" flipV="true">
            <a:off x="1009650" y="1815936"/>
            <a:ext cx="19050" cy="7442364"/>
          </a:xfrm>
          <a:prstGeom prst="line">
            <a:avLst/>
          </a:prstGeom>
          <a:ln cap="flat" w="38100">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DAF7TE5uHnA</dc:identifier>
  <dcterms:modified xsi:type="dcterms:W3CDTF">2011-08-01T06:04:30Z</dcterms:modified>
  <cp:revision>1</cp:revision>
  <dc:title>Final Presentation</dc:title>
</cp:coreProperties>
</file>